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48" r:id="rId3"/>
    <p:sldId id="483" r:id="rId4"/>
    <p:sldId id="484" r:id="rId5"/>
    <p:sldId id="485" r:id="rId6"/>
    <p:sldId id="450" r:id="rId7"/>
    <p:sldId id="800" r:id="rId8"/>
    <p:sldId id="449" r:id="rId9"/>
    <p:sldId id="451" r:id="rId10"/>
    <p:sldId id="486" r:id="rId11"/>
    <p:sldId id="487" r:id="rId12"/>
    <p:sldId id="452" r:id="rId13"/>
    <p:sldId id="453" r:id="rId14"/>
    <p:sldId id="786" r:id="rId15"/>
    <p:sldId id="455" r:id="rId16"/>
    <p:sldId id="799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88" r:id="rId32"/>
    <p:sldId id="489" r:id="rId33"/>
    <p:sldId id="470" r:id="rId34"/>
    <p:sldId id="471" r:id="rId35"/>
    <p:sldId id="472" r:id="rId36"/>
    <p:sldId id="490" r:id="rId37"/>
    <p:sldId id="473" r:id="rId38"/>
    <p:sldId id="537" r:id="rId39"/>
    <p:sldId id="801" r:id="rId40"/>
    <p:sldId id="478" r:id="rId41"/>
    <p:sldId id="479" r:id="rId42"/>
    <p:sldId id="480" r:id="rId43"/>
    <p:sldId id="474" r:id="rId44"/>
    <p:sldId id="475" r:id="rId45"/>
    <p:sldId id="476" r:id="rId46"/>
    <p:sldId id="477" r:id="rId47"/>
    <p:sldId id="292" r:id="rId48"/>
    <p:sldId id="481" r:id="rId49"/>
    <p:sldId id="482" r:id="rId50"/>
    <p:sldId id="447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83"/>
            <p14:sldId id="484"/>
            <p14:sldId id="485"/>
            <p14:sldId id="450"/>
            <p14:sldId id="800"/>
            <p14:sldId id="449"/>
            <p14:sldId id="451"/>
            <p14:sldId id="486"/>
            <p14:sldId id="487"/>
            <p14:sldId id="452"/>
            <p14:sldId id="453"/>
            <p14:sldId id="786"/>
            <p14:sldId id="455"/>
            <p14:sldId id="799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88"/>
            <p14:sldId id="489"/>
            <p14:sldId id="470"/>
            <p14:sldId id="471"/>
            <p14:sldId id="472"/>
            <p14:sldId id="490"/>
            <p14:sldId id="473"/>
            <p14:sldId id="537"/>
            <p14:sldId id="801"/>
            <p14:sldId id="478"/>
            <p14:sldId id="479"/>
            <p14:sldId id="480"/>
            <p14:sldId id="474"/>
            <p14:sldId id="475"/>
            <p14:sldId id="476"/>
            <p14:sldId id="477"/>
            <p14:sldId id="292"/>
            <p14:sldId id="481"/>
            <p14:sldId id="482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1" d="100"/>
          <a:sy n="61" d="100"/>
        </p:scale>
        <p:origin x="1235" y="3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/>
            <a:t>可计算问题</a:t>
          </a:r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/>
            <a:t>函数</a:t>
          </a:r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/>
            <a:t>有限状态机</a:t>
          </a:r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/>
            <a:t>图灵机</a:t>
          </a:r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A3CF8F-D5C5-475B-A078-B6B58D78E24E}">
          <dgm:prSet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zh-CN" dirty="0"/>
            </a:p>
          </dgm:t>
        </dgm:pt>
      </mc:Choice>
      <mc:Fallback xmlns="">
        <dgm:pt modelId="{3CA3CF8F-D5C5-475B-A078-B6B58D78E24E}">
          <dgm:prSet/>
          <dgm:spPr/>
          <dgm:t>
            <a:bodyPr/>
            <a:lstStyle/>
            <a:p>
              <a:pPr rtl="0"/>
              <a:r>
                <a:rPr lang="en-US" b="0" i="0" smtClean="0"/>
                <a:t> </a:t>
              </a:r>
              <a:r>
                <a:rPr lang="en-US" i="0"/>
                <a:t>𝑦=𝑓</a:t>
              </a:r>
              <a:r>
                <a:rPr lang="en-US" altLang="zh-CN" i="0"/>
                <a:t>(</a:t>
              </a:r>
              <a:r>
                <a:rPr lang="en-US" i="0"/>
                <a:t>𝑥)</a:t>
              </a:r>
              <a:endParaRPr lang="zh-CN" dirty="0"/>
            </a:p>
          </dgm:t>
        </dgm:pt>
      </mc:Fallback>
    </mc:AlternateConten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 smtClean="0"/>
            <a:t>可计算问题</a:t>
          </a:r>
          <a:endParaRPr lang="zh-CN" dirty="0"/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 smtClean="0"/>
            <a:t>函数</a:t>
          </a:r>
          <a:endParaRPr lang="zh-CN" dirty="0"/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 smtClean="0"/>
            <a:t>有限状态机</a:t>
          </a:r>
          <a:endParaRPr lang="zh-CN"/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 smtClean="0"/>
            <a:t>图灵机</a:t>
          </a:r>
          <a:endParaRPr lang="zh-CN"/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3CA3CF8F-D5C5-475B-A078-B6B58D78E24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5E3E06-B1DD-4AF8-988E-3FC8A13FF9E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2921E-D4C1-4E6B-BD45-1A565A7746A1}">
      <dgm:prSet/>
      <dgm:spPr/>
      <dgm:t>
        <a:bodyPr/>
        <a:lstStyle/>
        <a:p>
          <a:pPr rtl="0"/>
          <a:r>
            <a:rPr lang="zh-CN" dirty="0"/>
            <a:t>序列</a:t>
          </a:r>
        </a:p>
      </dgm:t>
    </dgm:pt>
    <dgm:pt modelId="{E985EB54-3F0F-40C6-8779-36C44209FF01}" type="par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60C98D0C-12B2-4DD1-9332-8D1440267461}" type="sib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BC1350C4-FEC7-4AC4-B7AF-70388699A712}">
      <dgm:prSet/>
      <dgm:spPr/>
      <dgm:t>
        <a:bodyPr/>
        <a:lstStyle/>
        <a:p>
          <a:pPr rtl="0"/>
          <a:r>
            <a:rPr lang="zh-CN" dirty="0"/>
            <a:t>树</a:t>
          </a:r>
        </a:p>
      </dgm:t>
    </dgm:pt>
    <dgm:pt modelId="{4EADCB53-2CD0-4F81-85F4-BEB9F0D80EA7}" type="par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EE402DE9-69F5-4D8E-A796-AB3ED875C95D}" type="sib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6EEA77EA-E81C-46A6-A12F-1010836853B7}">
      <dgm:prSet/>
      <dgm:spPr/>
      <dgm:t>
        <a:bodyPr/>
        <a:lstStyle/>
        <a:p>
          <a:pPr rtl="0"/>
          <a:r>
            <a:rPr lang="zh-CN" dirty="0"/>
            <a:t>图</a:t>
          </a:r>
        </a:p>
      </dgm:t>
    </dgm:pt>
    <dgm:pt modelId="{C931D263-F34B-47BF-B61B-1A1DA1276C0E}" type="par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9403ECFC-D0B9-4A62-8BAC-FA5DF360DEC8}" type="sib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E2CCFD2F-EF6D-467E-A7EF-149BA3F24396}">
      <dgm:prSet/>
      <dgm:spPr/>
      <dgm:t>
        <a:bodyPr/>
        <a:lstStyle/>
        <a:p>
          <a:pPr rtl="0"/>
          <a:r>
            <a:rPr lang="zh-CN" altLang="en-US" dirty="0"/>
            <a:t>循环神经网络</a:t>
          </a:r>
          <a:endParaRPr lang="zh-CN" dirty="0"/>
        </a:p>
      </dgm:t>
    </dgm:pt>
    <dgm:pt modelId="{7DAEDC44-81A9-4298-BBBD-5ED82C79526F}" type="parTrans" cxnId="{8B583BFE-EB1F-47A7-8C49-D7BCAF68C9B8}">
      <dgm:prSet/>
      <dgm:spPr/>
    </dgm:pt>
    <dgm:pt modelId="{FC150E06-FEF5-4924-B476-46D117A32A01}" type="sibTrans" cxnId="{8B583BFE-EB1F-47A7-8C49-D7BCAF68C9B8}">
      <dgm:prSet/>
      <dgm:spPr/>
    </dgm:pt>
    <dgm:pt modelId="{D075F1F9-0F02-40B9-AB47-A95C607D76E3}">
      <dgm:prSet/>
      <dgm:spPr/>
      <dgm:t>
        <a:bodyPr/>
        <a:lstStyle/>
        <a:p>
          <a:pPr rtl="0"/>
          <a:r>
            <a:rPr lang="zh-CN" altLang="en-US" dirty="0"/>
            <a:t>递归神经网络</a:t>
          </a:r>
          <a:endParaRPr lang="zh-CN" dirty="0"/>
        </a:p>
      </dgm:t>
    </dgm:pt>
    <dgm:pt modelId="{EAEA76DD-70C3-4B47-BF42-358575226B95}" type="parTrans" cxnId="{479BD2C8-CD36-4A82-9808-647065EEF3B1}">
      <dgm:prSet/>
      <dgm:spPr/>
    </dgm:pt>
    <dgm:pt modelId="{34D94308-547B-40FE-A56A-4E87249448F0}" type="sibTrans" cxnId="{479BD2C8-CD36-4A82-9808-647065EEF3B1}">
      <dgm:prSet/>
      <dgm:spPr/>
    </dgm:pt>
    <dgm:pt modelId="{33A8ABAE-0C87-4ED8-943A-E02F661069DE}">
      <dgm:prSet/>
      <dgm:spPr/>
      <dgm:t>
        <a:bodyPr/>
        <a:lstStyle/>
        <a:p>
          <a:pPr rtl="0"/>
          <a:r>
            <a:rPr lang="zh-CN" altLang="en-US" dirty="0"/>
            <a:t>图网络</a:t>
          </a:r>
          <a:endParaRPr lang="zh-CN" dirty="0"/>
        </a:p>
      </dgm:t>
    </dgm:pt>
    <dgm:pt modelId="{D9A7628D-E453-40BF-920F-63816FB24894}" type="parTrans" cxnId="{657A24DA-CF77-4AC1-98DD-2060C7E25881}">
      <dgm:prSet/>
      <dgm:spPr/>
    </dgm:pt>
    <dgm:pt modelId="{30A9471D-8276-4F7D-91F9-C12CB05CFDEE}" type="sibTrans" cxnId="{657A24DA-CF77-4AC1-98DD-2060C7E25881}">
      <dgm:prSet/>
      <dgm:spPr/>
    </dgm:pt>
    <dgm:pt modelId="{CBFECEB6-76B7-48C4-BA22-AF46D09B4DD5}" type="pres">
      <dgm:prSet presAssocID="{DB5E3E06-B1DD-4AF8-988E-3FC8A13FF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68D00A-9E86-49A4-93BA-28304B6E9B5B}" type="pres">
      <dgm:prSet presAssocID="{F7A2921E-D4C1-4E6B-BD45-1A565A7746A1}" presName="Accent1" presStyleCnt="0"/>
      <dgm:spPr/>
    </dgm:pt>
    <dgm:pt modelId="{B8CD6170-0A00-4FCF-9885-8AD685B96354}" type="pres">
      <dgm:prSet presAssocID="{F7A2921E-D4C1-4E6B-BD45-1A565A7746A1}" presName="Accent" presStyleLbl="node1" presStyleIdx="0" presStyleCnt="3"/>
      <dgm:spPr/>
    </dgm:pt>
    <dgm:pt modelId="{ACD4E447-0EB9-4A99-9273-4FEF8F978891}" type="pres">
      <dgm:prSet presAssocID="{F7A2921E-D4C1-4E6B-BD45-1A565A7746A1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D30E5A5-6F0E-4424-8A75-B6224A7E8086}" type="pres">
      <dgm:prSet presAssocID="{F7A2921E-D4C1-4E6B-BD45-1A565A7746A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729198-72EB-48B6-9CDB-AFA85992ECEC}" type="pres">
      <dgm:prSet presAssocID="{BC1350C4-FEC7-4AC4-B7AF-70388699A712}" presName="Accent2" presStyleCnt="0"/>
      <dgm:spPr/>
    </dgm:pt>
    <dgm:pt modelId="{13A31C1D-BDB1-433C-9F82-583B80122AB5}" type="pres">
      <dgm:prSet presAssocID="{BC1350C4-FEC7-4AC4-B7AF-70388699A712}" presName="Accent" presStyleLbl="node1" presStyleIdx="1" presStyleCnt="3"/>
      <dgm:spPr/>
    </dgm:pt>
    <dgm:pt modelId="{081FE678-7C92-437C-9A0C-CC4D61B89858}" type="pres">
      <dgm:prSet presAssocID="{BC1350C4-FEC7-4AC4-B7AF-70388699A712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7E0C54-561E-4144-A66D-146F01AAE85E}" type="pres">
      <dgm:prSet presAssocID="{BC1350C4-FEC7-4AC4-B7AF-70388699A712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FA2726F-09C9-45C2-994B-082AFFA01FBD}" type="pres">
      <dgm:prSet presAssocID="{6EEA77EA-E81C-46A6-A12F-1010836853B7}" presName="Accent3" presStyleCnt="0"/>
      <dgm:spPr/>
    </dgm:pt>
    <dgm:pt modelId="{8904B914-35CD-4CB2-8D5A-D63B4AAACDCE}" type="pres">
      <dgm:prSet presAssocID="{6EEA77EA-E81C-46A6-A12F-1010836853B7}" presName="Accent" presStyleLbl="node1" presStyleIdx="2" presStyleCnt="3"/>
      <dgm:spPr/>
    </dgm:pt>
    <dgm:pt modelId="{FEC4433E-05BE-42B8-89FD-1E8ACA1EFC3C}" type="pres">
      <dgm:prSet presAssocID="{6EEA77EA-E81C-46A6-A12F-1010836853B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FA64D62-BFAA-4BB6-AF5C-2E6A3167A51F}" type="pres">
      <dgm:prSet presAssocID="{6EEA77EA-E81C-46A6-A12F-1010836853B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B651112-8EDC-4C9E-877C-AE485C31D3D1}" type="presOf" srcId="{33A8ABAE-0C87-4ED8-943A-E02F661069DE}" destId="{FEC4433E-05BE-42B8-89FD-1E8ACA1EFC3C}" srcOrd="0" destOrd="0" presId="urn:microsoft.com/office/officeart/2009/layout/CircleArrowProcess"/>
    <dgm:cxn modelId="{896D5729-8C5E-437A-928B-BCB3B35D0C06}" type="presOf" srcId="{F7A2921E-D4C1-4E6B-BD45-1A565A7746A1}" destId="{BD30E5A5-6F0E-4424-8A75-B6224A7E8086}" srcOrd="0" destOrd="0" presId="urn:microsoft.com/office/officeart/2009/layout/CircleArrowProcess"/>
    <dgm:cxn modelId="{75B6623D-BB5D-4CB0-B495-B74319F425C6}" srcId="{DB5E3E06-B1DD-4AF8-988E-3FC8A13FF9E6}" destId="{BC1350C4-FEC7-4AC4-B7AF-70388699A712}" srcOrd="1" destOrd="0" parTransId="{4EADCB53-2CD0-4F81-85F4-BEB9F0D80EA7}" sibTransId="{EE402DE9-69F5-4D8E-A796-AB3ED875C95D}"/>
    <dgm:cxn modelId="{ED23733F-2CA1-49C6-BF3B-C0F318674991}" srcId="{DB5E3E06-B1DD-4AF8-988E-3FC8A13FF9E6}" destId="{6EEA77EA-E81C-46A6-A12F-1010836853B7}" srcOrd="2" destOrd="0" parTransId="{C931D263-F34B-47BF-B61B-1A1DA1276C0E}" sibTransId="{9403ECFC-D0B9-4A62-8BAC-FA5DF360DEC8}"/>
    <dgm:cxn modelId="{1CB9BF5D-436C-43CB-90C5-C3CCE93F22D9}" type="presOf" srcId="{E2CCFD2F-EF6D-467E-A7EF-149BA3F24396}" destId="{ACD4E447-0EB9-4A99-9273-4FEF8F978891}" srcOrd="0" destOrd="0" presId="urn:microsoft.com/office/officeart/2009/layout/CircleArrowProcess"/>
    <dgm:cxn modelId="{FE8FAE73-CC7C-4A11-9EA8-F08E230DD997}" type="presOf" srcId="{DB5E3E06-B1DD-4AF8-988E-3FC8A13FF9E6}" destId="{CBFECEB6-76B7-48C4-BA22-AF46D09B4DD5}" srcOrd="0" destOrd="0" presId="urn:microsoft.com/office/officeart/2009/layout/CircleArrowProcess"/>
    <dgm:cxn modelId="{10EC3757-12FA-4E04-B9DE-6077F9CC049E}" type="presOf" srcId="{D075F1F9-0F02-40B9-AB47-A95C607D76E3}" destId="{081FE678-7C92-437C-9A0C-CC4D61B89858}" srcOrd="0" destOrd="0" presId="urn:microsoft.com/office/officeart/2009/layout/CircleArrowProcess"/>
    <dgm:cxn modelId="{8C4EDA8C-4381-4115-A865-D7ABD94611A4}" srcId="{DB5E3E06-B1DD-4AF8-988E-3FC8A13FF9E6}" destId="{F7A2921E-D4C1-4E6B-BD45-1A565A7746A1}" srcOrd="0" destOrd="0" parTransId="{E985EB54-3F0F-40C6-8779-36C44209FF01}" sibTransId="{60C98D0C-12B2-4DD1-9332-8D1440267461}"/>
    <dgm:cxn modelId="{479BD2C8-CD36-4A82-9808-647065EEF3B1}" srcId="{BC1350C4-FEC7-4AC4-B7AF-70388699A712}" destId="{D075F1F9-0F02-40B9-AB47-A95C607D76E3}" srcOrd="0" destOrd="0" parTransId="{EAEA76DD-70C3-4B47-BF42-358575226B95}" sibTransId="{34D94308-547B-40FE-A56A-4E87249448F0}"/>
    <dgm:cxn modelId="{1F48B5D4-DB38-4CEA-B47A-3275E43939FB}" type="presOf" srcId="{6EEA77EA-E81C-46A6-A12F-1010836853B7}" destId="{1FA64D62-BFAA-4BB6-AF5C-2E6A3167A51F}" srcOrd="0" destOrd="0" presId="urn:microsoft.com/office/officeart/2009/layout/CircleArrowProcess"/>
    <dgm:cxn modelId="{657A24DA-CF77-4AC1-98DD-2060C7E25881}" srcId="{6EEA77EA-E81C-46A6-A12F-1010836853B7}" destId="{33A8ABAE-0C87-4ED8-943A-E02F661069DE}" srcOrd="0" destOrd="0" parTransId="{D9A7628D-E453-40BF-920F-63816FB24894}" sibTransId="{30A9471D-8276-4F7D-91F9-C12CB05CFDEE}"/>
    <dgm:cxn modelId="{491CABF1-CFC1-4276-93AA-68376AC1C71F}" type="presOf" srcId="{BC1350C4-FEC7-4AC4-B7AF-70388699A712}" destId="{CE7E0C54-561E-4144-A66D-146F01AAE85E}" srcOrd="0" destOrd="0" presId="urn:microsoft.com/office/officeart/2009/layout/CircleArrowProcess"/>
    <dgm:cxn modelId="{8B583BFE-EB1F-47A7-8C49-D7BCAF68C9B8}" srcId="{F7A2921E-D4C1-4E6B-BD45-1A565A7746A1}" destId="{E2CCFD2F-EF6D-467E-A7EF-149BA3F24396}" srcOrd="0" destOrd="0" parTransId="{7DAEDC44-81A9-4298-BBBD-5ED82C79526F}" sibTransId="{FC150E06-FEF5-4924-B476-46D117A32A01}"/>
    <dgm:cxn modelId="{B14C1653-7158-45F0-8B32-C60824C86AB5}" type="presParOf" srcId="{CBFECEB6-76B7-48C4-BA22-AF46D09B4DD5}" destId="{FD68D00A-9E86-49A4-93BA-28304B6E9B5B}" srcOrd="0" destOrd="0" presId="urn:microsoft.com/office/officeart/2009/layout/CircleArrowProcess"/>
    <dgm:cxn modelId="{1855471F-D55E-420A-9477-45CFFFA595B6}" type="presParOf" srcId="{FD68D00A-9E86-49A4-93BA-28304B6E9B5B}" destId="{B8CD6170-0A00-4FCF-9885-8AD685B96354}" srcOrd="0" destOrd="0" presId="urn:microsoft.com/office/officeart/2009/layout/CircleArrowProcess"/>
    <dgm:cxn modelId="{1D443CF2-2AD9-4487-87BF-0291702025C1}" type="presParOf" srcId="{CBFECEB6-76B7-48C4-BA22-AF46D09B4DD5}" destId="{ACD4E447-0EB9-4A99-9273-4FEF8F978891}" srcOrd="1" destOrd="0" presId="urn:microsoft.com/office/officeart/2009/layout/CircleArrowProcess"/>
    <dgm:cxn modelId="{E2E0A960-D1C1-4D5A-AE84-0EED61245B71}" type="presParOf" srcId="{CBFECEB6-76B7-48C4-BA22-AF46D09B4DD5}" destId="{BD30E5A5-6F0E-4424-8A75-B6224A7E8086}" srcOrd="2" destOrd="0" presId="urn:microsoft.com/office/officeart/2009/layout/CircleArrowProcess"/>
    <dgm:cxn modelId="{90231FB1-B53C-4E06-A36B-21AB62B31A33}" type="presParOf" srcId="{CBFECEB6-76B7-48C4-BA22-AF46D09B4DD5}" destId="{D9729198-72EB-48B6-9CDB-AFA85992ECEC}" srcOrd="3" destOrd="0" presId="urn:microsoft.com/office/officeart/2009/layout/CircleArrowProcess"/>
    <dgm:cxn modelId="{B2974958-F74A-45B8-A173-7340F8925E06}" type="presParOf" srcId="{D9729198-72EB-48B6-9CDB-AFA85992ECEC}" destId="{13A31C1D-BDB1-433C-9F82-583B80122AB5}" srcOrd="0" destOrd="0" presId="urn:microsoft.com/office/officeart/2009/layout/CircleArrowProcess"/>
    <dgm:cxn modelId="{C8419E62-B2A7-4230-9A4D-79F7FB2EF341}" type="presParOf" srcId="{CBFECEB6-76B7-48C4-BA22-AF46D09B4DD5}" destId="{081FE678-7C92-437C-9A0C-CC4D61B89858}" srcOrd="4" destOrd="0" presId="urn:microsoft.com/office/officeart/2009/layout/CircleArrowProcess"/>
    <dgm:cxn modelId="{F5A8D4EE-4B9A-46AC-BC05-CF95FA4AF661}" type="presParOf" srcId="{CBFECEB6-76B7-48C4-BA22-AF46D09B4DD5}" destId="{CE7E0C54-561E-4144-A66D-146F01AAE85E}" srcOrd="5" destOrd="0" presId="urn:microsoft.com/office/officeart/2009/layout/CircleArrowProcess"/>
    <dgm:cxn modelId="{A7354113-EA2F-48B5-B29B-A26469B26C23}" type="presParOf" srcId="{CBFECEB6-76B7-48C4-BA22-AF46D09B4DD5}" destId="{5FA2726F-09C9-45C2-994B-082AFFA01FBD}" srcOrd="6" destOrd="0" presId="urn:microsoft.com/office/officeart/2009/layout/CircleArrowProcess"/>
    <dgm:cxn modelId="{7CA501CA-858B-46AE-A676-1E7D2F1B0A7E}" type="presParOf" srcId="{5FA2726F-09C9-45C2-994B-082AFFA01FBD}" destId="{8904B914-35CD-4CB2-8D5A-D63B4AAACDCE}" srcOrd="0" destOrd="0" presId="urn:microsoft.com/office/officeart/2009/layout/CircleArrowProcess"/>
    <dgm:cxn modelId="{12E165E4-2869-4EB5-BEB9-CFDF8AAE47DD}" type="presParOf" srcId="{CBFECEB6-76B7-48C4-BA22-AF46D09B4DD5}" destId="{FEC4433E-05BE-42B8-89FD-1E8ACA1EFC3C}" srcOrd="7" destOrd="0" presId="urn:microsoft.com/office/officeart/2009/layout/CircleArrowProcess"/>
    <dgm:cxn modelId="{ECC9E61E-9008-455D-92B7-772302E0A171}" type="presParOf" srcId="{CBFECEB6-76B7-48C4-BA22-AF46D09B4DD5}" destId="{1FA64D62-BFAA-4BB6-AF5C-2E6A3167A51F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277C2-36CF-453F-9844-F7B5B66062D3}">
      <dsp:nvSpPr>
        <dsp:cNvPr id="0" name=""/>
        <dsp:cNvSpPr/>
      </dsp:nvSpPr>
      <dsp:spPr>
        <a:xfrm>
          <a:off x="1431145" y="1024875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21" y="0"/>
              </a:lnTo>
              <a:lnTo>
                <a:pt x="142921" y="614562"/>
              </a:lnTo>
              <a:lnTo>
                <a:pt x="285843" y="6145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544-6B43-4052-B72F-552BD59116F2}">
      <dsp:nvSpPr>
        <dsp:cNvPr id="0" name=""/>
        <dsp:cNvSpPr/>
      </dsp:nvSpPr>
      <dsp:spPr>
        <a:xfrm>
          <a:off x="1431145" y="979155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F6D13-594E-49A8-A3AA-12B6C3DE150C}">
      <dsp:nvSpPr>
        <dsp:cNvPr id="0" name=""/>
        <dsp:cNvSpPr/>
      </dsp:nvSpPr>
      <dsp:spPr>
        <a:xfrm>
          <a:off x="3146204" y="364592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4962E-FF71-467D-B84A-FB5A6FF80176}">
      <dsp:nvSpPr>
        <dsp:cNvPr id="0" name=""/>
        <dsp:cNvSpPr/>
      </dsp:nvSpPr>
      <dsp:spPr>
        <a:xfrm>
          <a:off x="1431145" y="410312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614562"/>
              </a:moveTo>
              <a:lnTo>
                <a:pt x="142921" y="614562"/>
              </a:lnTo>
              <a:lnTo>
                <a:pt x="142921" y="0"/>
              </a:lnTo>
              <a:lnTo>
                <a:pt x="28584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BA53-4EFB-44FC-BEFB-B533F4483998}">
      <dsp:nvSpPr>
        <dsp:cNvPr id="0" name=""/>
        <dsp:cNvSpPr/>
      </dsp:nvSpPr>
      <dsp:spPr>
        <a:xfrm>
          <a:off x="1929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可计算问题</a:t>
          </a:r>
        </a:p>
      </dsp:txBody>
      <dsp:txXfrm>
        <a:off x="1929" y="806919"/>
        <a:ext cx="1429215" cy="435910"/>
      </dsp:txXfrm>
    </dsp:sp>
    <dsp:sp modelId="{BDE088D1-09B9-47DD-BD44-279B6CEBEDFA}">
      <dsp:nvSpPr>
        <dsp:cNvPr id="0" name=""/>
        <dsp:cNvSpPr/>
      </dsp:nvSpPr>
      <dsp:spPr>
        <a:xfrm>
          <a:off x="1716988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函数</a:t>
          </a:r>
        </a:p>
      </dsp:txBody>
      <dsp:txXfrm>
        <a:off x="1716988" y="192356"/>
        <a:ext cx="1429215" cy="435910"/>
      </dsp:txXfrm>
    </dsp:sp>
    <dsp:sp modelId="{2BF20641-FE2B-4C28-A5D1-3F789D6B6F0C}">
      <dsp:nvSpPr>
        <dsp:cNvPr id="0" name=""/>
        <dsp:cNvSpPr/>
      </dsp:nvSpPr>
      <dsp:spPr>
        <a:xfrm>
          <a:off x="3432047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1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𝑦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=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1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100" i="1" kern="120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zh-CN" sz="2100" kern="1200" dirty="0"/>
        </a:p>
      </dsp:txBody>
      <dsp:txXfrm>
        <a:off x="3432047" y="192356"/>
        <a:ext cx="1429215" cy="435910"/>
      </dsp:txXfrm>
    </dsp:sp>
    <dsp:sp modelId="{97E927F8-DEED-4CB8-9B48-D26ADF00ACB9}">
      <dsp:nvSpPr>
        <dsp:cNvPr id="0" name=""/>
        <dsp:cNvSpPr/>
      </dsp:nvSpPr>
      <dsp:spPr>
        <a:xfrm>
          <a:off x="1716988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有限状态机</a:t>
          </a:r>
        </a:p>
      </dsp:txBody>
      <dsp:txXfrm>
        <a:off x="1716988" y="806919"/>
        <a:ext cx="1429215" cy="435910"/>
      </dsp:txXfrm>
    </dsp:sp>
    <dsp:sp modelId="{93B79043-DD47-4FDE-840B-E64DD0C94F55}">
      <dsp:nvSpPr>
        <dsp:cNvPr id="0" name=""/>
        <dsp:cNvSpPr/>
      </dsp:nvSpPr>
      <dsp:spPr>
        <a:xfrm>
          <a:off x="1716988" y="1421482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图灵机</a:t>
          </a:r>
        </a:p>
      </dsp:txBody>
      <dsp:txXfrm>
        <a:off x="1716988" y="1421482"/>
        <a:ext cx="1429215" cy="435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170-0A00-4FCF-9885-8AD685B96354}">
      <dsp:nvSpPr>
        <dsp:cNvPr id="0" name=""/>
        <dsp:cNvSpPr/>
      </dsp:nvSpPr>
      <dsp:spPr>
        <a:xfrm>
          <a:off x="2543292" y="0"/>
          <a:ext cx="2376675" cy="23770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E447-0EB9-4A99-9273-4FEF8F978891}">
      <dsp:nvSpPr>
        <dsp:cNvPr id="0" name=""/>
        <dsp:cNvSpPr/>
      </dsp:nvSpPr>
      <dsp:spPr>
        <a:xfrm>
          <a:off x="4920415" y="708568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循环神经网络</a:t>
          </a:r>
        </a:p>
      </dsp:txBody>
      <dsp:txXfrm>
        <a:off x="4920415" y="708568"/>
        <a:ext cx="1426005" cy="951012"/>
      </dsp:txXfrm>
    </dsp:sp>
    <dsp:sp modelId="{BD30E5A5-6F0E-4424-8A75-B6224A7E8086}">
      <dsp:nvSpPr>
        <dsp:cNvPr id="0" name=""/>
        <dsp:cNvSpPr/>
      </dsp:nvSpPr>
      <dsp:spPr>
        <a:xfrm>
          <a:off x="3068616" y="858182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序列</a:t>
          </a:r>
        </a:p>
      </dsp:txBody>
      <dsp:txXfrm>
        <a:off x="3068616" y="858182"/>
        <a:ext cx="1320673" cy="660178"/>
      </dsp:txXfrm>
    </dsp:sp>
    <dsp:sp modelId="{13A31C1D-BDB1-433C-9F82-583B80122AB5}">
      <dsp:nvSpPr>
        <dsp:cNvPr id="0" name=""/>
        <dsp:cNvSpPr/>
      </dsp:nvSpPr>
      <dsp:spPr>
        <a:xfrm>
          <a:off x="1883179" y="1365784"/>
          <a:ext cx="2376675" cy="23770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FE678-7C92-437C-9A0C-CC4D61B89858}">
      <dsp:nvSpPr>
        <dsp:cNvPr id="0" name=""/>
        <dsp:cNvSpPr/>
      </dsp:nvSpPr>
      <dsp:spPr>
        <a:xfrm>
          <a:off x="4259855" y="2082253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递归神经网络</a:t>
          </a:r>
        </a:p>
      </dsp:txBody>
      <dsp:txXfrm>
        <a:off x="4259855" y="2082253"/>
        <a:ext cx="1426005" cy="951012"/>
      </dsp:txXfrm>
    </dsp:sp>
    <dsp:sp modelId="{CE7E0C54-561E-4144-A66D-146F01AAE85E}">
      <dsp:nvSpPr>
        <dsp:cNvPr id="0" name=""/>
        <dsp:cNvSpPr/>
      </dsp:nvSpPr>
      <dsp:spPr>
        <a:xfrm>
          <a:off x="2411180" y="223186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树</a:t>
          </a:r>
        </a:p>
      </dsp:txBody>
      <dsp:txXfrm>
        <a:off x="2411180" y="2231867"/>
        <a:ext cx="1320673" cy="660178"/>
      </dsp:txXfrm>
    </dsp:sp>
    <dsp:sp modelId="{8904B914-35CD-4CB2-8D5A-D63B4AAACDCE}">
      <dsp:nvSpPr>
        <dsp:cNvPr id="0" name=""/>
        <dsp:cNvSpPr/>
      </dsp:nvSpPr>
      <dsp:spPr>
        <a:xfrm>
          <a:off x="2712449" y="2895008"/>
          <a:ext cx="2041932" cy="204275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4433E-05BE-42B8-89FD-1E8ACA1EFC3C}">
      <dsp:nvSpPr>
        <dsp:cNvPr id="0" name=""/>
        <dsp:cNvSpPr/>
      </dsp:nvSpPr>
      <dsp:spPr>
        <a:xfrm>
          <a:off x="4920415" y="3455444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图网络</a:t>
          </a:r>
        </a:p>
      </dsp:txBody>
      <dsp:txXfrm>
        <a:off x="4920415" y="3455444"/>
        <a:ext cx="1426005" cy="951012"/>
      </dsp:txXfrm>
    </dsp:sp>
    <dsp:sp modelId="{1FA64D62-BFAA-4BB6-AF5C-2E6A3167A51F}">
      <dsp:nvSpPr>
        <dsp:cNvPr id="0" name=""/>
        <dsp:cNvSpPr/>
      </dsp:nvSpPr>
      <dsp:spPr>
        <a:xfrm>
          <a:off x="3071740" y="360752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图</a:t>
          </a:r>
        </a:p>
      </dsp:txBody>
      <dsp:txXfrm>
        <a:off x="3071740" y="3607527"/>
        <a:ext cx="1320673" cy="66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11/29/2018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these is a real tweet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83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0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06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6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10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68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43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Add an extra symbol “</a:t>
            </a:r>
            <a:r>
              <a:rPr lang="el-GR" altLang="zh-TW" sz="1200" dirty="0"/>
              <a:t>φ</a:t>
            </a:r>
            <a:r>
              <a:rPr lang="en-US" altLang="zh-TW" sz="1200" dirty="0"/>
              <a:t>” representing “null”</a:t>
            </a:r>
            <a:endParaRPr lang="zh-TW" altLang="en-US" sz="1200" baseline="30000" dirty="0"/>
          </a:p>
          <a:p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4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visualqa.csail.mit.edu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一个完全连接的循环网络是任何非线性动力系统的近似器 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66" y="2438400"/>
            <a:ext cx="5856667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图灵完备（</a:t>
            </a:r>
            <a:r>
              <a:rPr lang="en-US" altLang="zh-CN" dirty="0"/>
              <a:t>Turing Completeness</a:t>
            </a:r>
            <a:r>
              <a:rPr lang="zh-CN" altLang="en-US" dirty="0"/>
              <a:t>）是指一种数据操作规则，比如一种计算机编程语言，可以实现图灵机的所有功能，解决所有的可计算问题。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一个完全连接的循环神经网络可以近似解决所有的可计算问题。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05200"/>
            <a:ext cx="5339583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输出映射（机器学习）</a:t>
            </a:r>
            <a:endParaRPr lang="en-US" altLang="zh-CN" dirty="0"/>
          </a:p>
          <a:p>
            <a:pPr lvl="1"/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7373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序列到类别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88818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序列到类别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情感分类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254755" y="4609362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609362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>
            <a:cxnSpLocks/>
            <a:endCxn id="80" idx="3"/>
          </p:cNvCxnSpPr>
          <p:nvPr/>
        </p:nvCxnSpPr>
        <p:spPr>
          <a:xfrm flipH="1" flipV="1">
            <a:off x="4572000" y="3450125"/>
            <a:ext cx="2851176" cy="1151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0593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06768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0704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06991" y="4717725"/>
            <a:ext cx="110308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50"/>
                </a:solidFill>
              </a:rPr>
              <a:t>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矩形 45"/>
          <p:cNvSpPr/>
          <p:nvPr/>
        </p:nvSpPr>
        <p:spPr>
          <a:xfrm>
            <a:off x="1254755" y="582407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06491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51213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矩形 49"/>
          <p:cNvSpPr/>
          <p:nvPr/>
        </p:nvSpPr>
        <p:spPr>
          <a:xfrm>
            <a:off x="2214881" y="5810358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58629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583366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586704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好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58428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2150266" y="2300693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0" name="矩形 59"/>
          <p:cNvSpPr/>
          <p:nvPr/>
        </p:nvSpPr>
        <p:spPr>
          <a:xfrm>
            <a:off x="10655909" y="265970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正</a:t>
            </a:r>
            <a:r>
              <a:rPr lang="zh-TW" altLang="en-US" sz="2400" dirty="0">
                <a:solidFill>
                  <a:srgbClr val="FF0000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10642220" y="30916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中性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649064" y="356914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负</a:t>
            </a:r>
            <a:r>
              <a:rPr lang="zh-TW" altLang="en-US" sz="2400" dirty="0">
                <a:solidFill>
                  <a:srgbClr val="0000FF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2760296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带着愉悦的心情</a:t>
            </a:r>
            <a:r>
              <a:rPr lang="zh-TW" altLang="en-US" dirty="0"/>
              <a:t>看了</a:t>
            </a:r>
            <a:r>
              <a:rPr lang="zh-CN" altLang="en-US" dirty="0"/>
              <a:t>这部电影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4853867" y="1269368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太糟</a:t>
            </a:r>
            <a:r>
              <a:rPr lang="zh-CN" altLang="en-US" dirty="0"/>
              <a:t>了</a:t>
            </a:r>
            <a:endParaRPr lang="en-US" altLang="zh-TW" dirty="0"/>
          </a:p>
        </p:txBody>
      </p:sp>
      <p:sp>
        <p:nvSpPr>
          <p:cNvPr id="66" name="摺角紙張 65"/>
          <p:cNvSpPr/>
          <p:nvPr/>
        </p:nvSpPr>
        <p:spPr>
          <a:xfrm>
            <a:off x="6958315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很棒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2646425" y="2166589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724191" y="2166588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Negative (</a:t>
            </a:r>
            <a:r>
              <a:rPr lang="zh-CN" altLang="en-US" sz="2000" dirty="0">
                <a:solidFill>
                  <a:srgbClr val="0000FF"/>
                </a:solidFill>
              </a:rPr>
              <a:t>负</a:t>
            </a:r>
            <a:r>
              <a:rPr lang="zh-TW" altLang="en-US" sz="2000" dirty="0">
                <a:solidFill>
                  <a:srgbClr val="0000FF"/>
                </a:solidFill>
              </a:rPr>
              <a:t>面</a:t>
            </a:r>
            <a:r>
              <a:rPr lang="en-US" altLang="zh-TW" sz="2000" dirty="0">
                <a:solidFill>
                  <a:srgbClr val="0000FF"/>
                </a:solidFill>
              </a:rPr>
              <a:t>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958315" y="2169754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898153" y="57301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918EF2A-F532-4BDF-B297-2A34AAED2D77}"/>
              </a:ext>
            </a:extLst>
          </p:cNvPr>
          <p:cNvGrpSpPr/>
          <p:nvPr/>
        </p:nvGrpSpPr>
        <p:grpSpPr>
          <a:xfrm rot="5400000">
            <a:off x="4339423" y="2462000"/>
            <a:ext cx="465153" cy="1511096"/>
            <a:chOff x="8549167" y="2300693"/>
            <a:chExt cx="465153" cy="1511096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65BDFF-02B9-49DD-812F-F716078069A3}"/>
                </a:ext>
              </a:extLst>
            </p:cNvPr>
            <p:cNvSpPr/>
            <p:nvPr/>
          </p:nvSpPr>
          <p:spPr>
            <a:xfrm>
              <a:off x="8549167" y="2300693"/>
              <a:ext cx="465153" cy="1511096"/>
            </a:xfrm>
            <a:prstGeom prst="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橢圓 3">
              <a:extLst>
                <a:ext uri="{FF2B5EF4-FFF2-40B4-BE49-F238E27FC236}">
                  <a16:creationId xmlns:a16="http://schemas.microsoft.com/office/drawing/2014/main" id="{4B6E89DC-12BB-4ECD-965E-F249350CAEE2}"/>
                </a:ext>
              </a:extLst>
            </p:cNvPr>
            <p:cNvSpPr/>
            <p:nvPr/>
          </p:nvSpPr>
          <p:spPr>
            <a:xfrm>
              <a:off x="8590989" y="2423283"/>
              <a:ext cx="381507" cy="38150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54">
              <a:extLst>
                <a:ext uri="{FF2B5EF4-FFF2-40B4-BE49-F238E27FC236}">
                  <a16:creationId xmlns:a16="http://schemas.microsoft.com/office/drawing/2014/main" id="{1C69E935-6848-49B5-B554-838AF1E0B40B}"/>
                </a:ext>
              </a:extLst>
            </p:cNvPr>
            <p:cNvSpPr/>
            <p:nvPr/>
          </p:nvSpPr>
          <p:spPr>
            <a:xfrm>
              <a:off x="8590989" y="3334828"/>
              <a:ext cx="381507" cy="38150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橢圓 55">
              <a:extLst>
                <a:ext uri="{FF2B5EF4-FFF2-40B4-BE49-F238E27FC236}">
                  <a16:creationId xmlns:a16="http://schemas.microsoft.com/office/drawing/2014/main" id="{A7D00D6A-307E-4ABA-BFE2-A839ED6CEB51}"/>
                </a:ext>
              </a:extLst>
            </p:cNvPr>
            <p:cNvSpPr/>
            <p:nvPr/>
          </p:nvSpPr>
          <p:spPr>
            <a:xfrm>
              <a:off x="8590989" y="2873326"/>
              <a:ext cx="381507" cy="38150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86" name="直線單箭頭接點 33">
            <a:extLst>
              <a:ext uri="{FF2B5EF4-FFF2-40B4-BE49-F238E27FC236}">
                <a16:creationId xmlns:a16="http://schemas.microsoft.com/office/drawing/2014/main" id="{B2218B5F-3E94-490D-8745-2D7125F223EB}"/>
              </a:ext>
            </a:extLst>
          </p:cNvPr>
          <p:cNvCxnSpPr>
            <a:cxnSpLocks/>
            <a:stCxn id="18" idx="0"/>
            <a:endCxn id="80" idx="3"/>
          </p:cNvCxnSpPr>
          <p:nvPr/>
        </p:nvCxnSpPr>
        <p:spPr>
          <a:xfrm flipV="1">
            <a:off x="1485588" y="3450125"/>
            <a:ext cx="3086412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單箭頭接點 33">
            <a:extLst>
              <a:ext uri="{FF2B5EF4-FFF2-40B4-BE49-F238E27FC236}">
                <a16:creationId xmlns:a16="http://schemas.microsoft.com/office/drawing/2014/main" id="{EB9CCFB1-FF50-4F1C-8FF3-7F135BA88D41}"/>
              </a:ext>
            </a:extLst>
          </p:cNvPr>
          <p:cNvCxnSpPr>
            <a:cxnSpLocks/>
            <a:stCxn id="19" idx="0"/>
            <a:endCxn id="80" idx="3"/>
          </p:cNvCxnSpPr>
          <p:nvPr/>
        </p:nvCxnSpPr>
        <p:spPr>
          <a:xfrm flipV="1">
            <a:off x="2446256" y="3450125"/>
            <a:ext cx="2125744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單箭頭接點 33">
            <a:extLst>
              <a:ext uri="{FF2B5EF4-FFF2-40B4-BE49-F238E27FC236}">
                <a16:creationId xmlns:a16="http://schemas.microsoft.com/office/drawing/2014/main" id="{4477D55D-E3BD-4AEB-8439-9B7475F2FE13}"/>
              </a:ext>
            </a:extLst>
          </p:cNvPr>
          <p:cNvCxnSpPr>
            <a:cxnSpLocks/>
            <a:stCxn id="47" idx="0"/>
            <a:endCxn id="80" idx="3"/>
          </p:cNvCxnSpPr>
          <p:nvPr/>
        </p:nvCxnSpPr>
        <p:spPr>
          <a:xfrm flipV="1">
            <a:off x="3429924" y="3450125"/>
            <a:ext cx="1142076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單箭頭接點 33">
            <a:extLst>
              <a:ext uri="{FF2B5EF4-FFF2-40B4-BE49-F238E27FC236}">
                <a16:creationId xmlns:a16="http://schemas.microsoft.com/office/drawing/2014/main" id="{6F05E001-230E-44CF-84F6-B2A8835360E7}"/>
              </a:ext>
            </a:extLst>
          </p:cNvPr>
          <p:cNvCxnSpPr>
            <a:cxnSpLocks/>
            <a:endCxn id="83" idx="6"/>
          </p:cNvCxnSpPr>
          <p:nvPr/>
        </p:nvCxnSpPr>
        <p:spPr>
          <a:xfrm flipH="1" flipV="1">
            <a:off x="4564161" y="3408301"/>
            <a:ext cx="1081130" cy="1201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線單箭頭接點 33">
            <a:extLst>
              <a:ext uri="{FF2B5EF4-FFF2-40B4-BE49-F238E27FC236}">
                <a16:creationId xmlns:a16="http://schemas.microsoft.com/office/drawing/2014/main" id="{3637B499-34A8-449D-9CC2-73B184E66545}"/>
              </a:ext>
            </a:extLst>
          </p:cNvPr>
          <p:cNvCxnSpPr>
            <a:cxnSpLocks/>
            <a:stCxn id="21" idx="0"/>
            <a:endCxn id="80" idx="3"/>
          </p:cNvCxnSpPr>
          <p:nvPr/>
        </p:nvCxnSpPr>
        <p:spPr>
          <a:xfrm flipH="1" flipV="1">
            <a:off x="4572000" y="3450125"/>
            <a:ext cx="1898812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491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  <a:p>
            <a:endParaRPr lang="zh-CN" altLang="en-US" dirty="0"/>
          </a:p>
        </p:txBody>
      </p:sp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2718191"/>
            <a:ext cx="4610743" cy="1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4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同步的序列到序列模式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中文分词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87E6A0D-9A00-465F-BF24-E5DB3F3E57C2}"/>
              </a:ext>
            </a:extLst>
          </p:cNvPr>
          <p:cNvSpPr/>
          <p:nvPr/>
        </p:nvSpPr>
        <p:spPr>
          <a:xfrm>
            <a:off x="1173647" y="3902728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7B59785-904C-4028-934E-2BD9E42531B5}"/>
              </a:ext>
            </a:extLst>
          </p:cNvPr>
          <p:cNvSpPr/>
          <p:nvPr/>
        </p:nvSpPr>
        <p:spPr>
          <a:xfrm>
            <a:off x="2161723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FEF2B5-6C6C-4606-BAEE-83F40F00AC34}"/>
              </a:ext>
            </a:extLst>
          </p:cNvPr>
          <p:cNvSpPr/>
          <p:nvPr/>
        </p:nvSpPr>
        <p:spPr>
          <a:xfrm>
            <a:off x="5136412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5A10ABE-B964-49CE-BDA8-E0DB7B80C47B}"/>
              </a:ext>
            </a:extLst>
          </p:cNvPr>
          <p:cNvSpPr/>
          <p:nvPr/>
        </p:nvSpPr>
        <p:spPr>
          <a:xfrm>
            <a:off x="6127975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927004F-26C4-4A7A-8E33-27DD5139CA17}"/>
              </a:ext>
            </a:extLst>
          </p:cNvPr>
          <p:cNvSpPr/>
          <p:nvPr/>
        </p:nvSpPr>
        <p:spPr>
          <a:xfrm>
            <a:off x="7119538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3D41C926-67F8-45AC-9188-159CFBD84E42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1635313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BB96B614-F496-40D8-849C-D35231617FAD}"/>
              </a:ext>
            </a:extLst>
          </p:cNvPr>
          <p:cNvCxnSpPr>
            <a:cxnSpLocks/>
            <a:stCxn id="111" idx="3"/>
            <a:endCxn id="127" idx="1"/>
          </p:cNvCxnSpPr>
          <p:nvPr/>
        </p:nvCxnSpPr>
        <p:spPr>
          <a:xfrm>
            <a:off x="2626876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DB524B61-8702-4D32-97E5-6915F1C4A748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601565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80381143-7C78-48C1-8498-390CC870B57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6593128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直線單箭頭接點 38">
            <a:extLst>
              <a:ext uri="{FF2B5EF4-FFF2-40B4-BE49-F238E27FC236}">
                <a16:creationId xmlns:a16="http://schemas.microsoft.com/office/drawing/2014/main" id="{0E60867A-6ACA-4EF6-A1BC-FAC6D9E10FA5}"/>
              </a:ext>
            </a:extLst>
          </p:cNvPr>
          <p:cNvCxnSpPr>
            <a:cxnSpLocks/>
            <a:stCxn id="136" idx="3"/>
            <a:endCxn id="112" idx="1"/>
          </p:cNvCxnSpPr>
          <p:nvPr/>
        </p:nvCxnSpPr>
        <p:spPr>
          <a:xfrm>
            <a:off x="4610002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直線單箭頭接點 39">
            <a:extLst>
              <a:ext uri="{FF2B5EF4-FFF2-40B4-BE49-F238E27FC236}">
                <a16:creationId xmlns:a16="http://schemas.microsoft.com/office/drawing/2014/main" id="{28554FC0-C230-442F-BD2F-C91E6E0D77E9}"/>
              </a:ext>
            </a:extLst>
          </p:cNvPr>
          <p:cNvCxnSpPr/>
          <p:nvPr/>
        </p:nvCxnSpPr>
        <p:spPr>
          <a:xfrm flipV="1">
            <a:off x="142525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單箭頭接點 40">
            <a:extLst>
              <a:ext uri="{FF2B5EF4-FFF2-40B4-BE49-F238E27FC236}">
                <a16:creationId xmlns:a16="http://schemas.microsoft.com/office/drawing/2014/main" id="{205009DC-6818-4CF0-B3A5-5F3ED40EAC13}"/>
              </a:ext>
            </a:extLst>
          </p:cNvPr>
          <p:cNvCxnSpPr/>
          <p:nvPr/>
        </p:nvCxnSpPr>
        <p:spPr>
          <a:xfrm flipV="1">
            <a:off x="2416365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A62346F1-AAAC-4548-AEC0-61D2DB07291B}"/>
              </a:ext>
            </a:extLst>
          </p:cNvPr>
          <p:cNvCxnSpPr/>
          <p:nvPr/>
        </p:nvCxnSpPr>
        <p:spPr>
          <a:xfrm flipV="1">
            <a:off x="5389707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C26E78E-7A0F-49EF-AC2A-AA7E983B9C27}"/>
              </a:ext>
            </a:extLst>
          </p:cNvPr>
          <p:cNvCxnSpPr/>
          <p:nvPr/>
        </p:nvCxnSpPr>
        <p:spPr>
          <a:xfrm flipV="1">
            <a:off x="638082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7E37AB61-91D3-40D9-8775-F07114A6CF50}"/>
              </a:ext>
            </a:extLst>
          </p:cNvPr>
          <p:cNvCxnSpPr/>
          <p:nvPr/>
        </p:nvCxnSpPr>
        <p:spPr>
          <a:xfrm flipV="1">
            <a:off x="7371936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90EB414C-E1BE-433C-A3A5-E8EC59D98984}"/>
              </a:ext>
            </a:extLst>
          </p:cNvPr>
          <p:cNvSpPr/>
          <p:nvPr/>
        </p:nvSpPr>
        <p:spPr>
          <a:xfrm>
            <a:off x="1173647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他</a:t>
            </a:r>
            <a:endParaRPr lang="en-US" altLang="zh-TW" sz="2400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4309337-25F8-4FEB-97A4-22E3E875ED61}"/>
              </a:ext>
            </a:extLst>
          </p:cNvPr>
          <p:cNvSpPr/>
          <p:nvPr/>
        </p:nvSpPr>
        <p:spPr>
          <a:xfrm>
            <a:off x="3153286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8679D53A-ECB9-4165-95FA-8647B707F013}"/>
              </a:ext>
            </a:extLst>
          </p:cNvPr>
          <p:cNvCxnSpPr>
            <a:cxnSpLocks/>
            <a:stCxn id="127" idx="3"/>
            <a:endCxn id="136" idx="1"/>
          </p:cNvCxnSpPr>
          <p:nvPr/>
        </p:nvCxnSpPr>
        <p:spPr>
          <a:xfrm>
            <a:off x="3618439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68DB73FB-E865-4E42-921F-223E5C1AA47D}"/>
              </a:ext>
            </a:extLst>
          </p:cNvPr>
          <p:cNvCxnSpPr/>
          <p:nvPr/>
        </p:nvCxnSpPr>
        <p:spPr>
          <a:xfrm flipV="1">
            <a:off x="3407479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D89CC863-1799-43EA-B008-E56E3410A984}"/>
              </a:ext>
            </a:extLst>
          </p:cNvPr>
          <p:cNvSpPr/>
          <p:nvPr/>
        </p:nvSpPr>
        <p:spPr>
          <a:xfrm>
            <a:off x="2167780" y="5253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说</a:t>
            </a:r>
            <a:endParaRPr lang="en-US" altLang="zh-TW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F123B4F-648A-4671-BE44-CBB063EBDD2D}"/>
              </a:ext>
            </a:extLst>
          </p:cNvPr>
          <p:cNvSpPr/>
          <p:nvPr/>
        </p:nvSpPr>
        <p:spPr>
          <a:xfrm>
            <a:off x="5150179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实</a:t>
            </a:r>
            <a:endParaRPr lang="en-US" altLang="zh-TW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256BAB1-2637-4308-BDC1-FDD760394B75}"/>
              </a:ext>
            </a:extLst>
          </p:cNvPr>
          <p:cNvSpPr/>
          <p:nvPr/>
        </p:nvSpPr>
        <p:spPr>
          <a:xfrm>
            <a:off x="316191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的</a:t>
            </a:r>
            <a:endParaRPr lang="en-US" altLang="zh-TW" sz="24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92F2368-E7E9-4439-8BB2-83C7E16E3D2E}"/>
              </a:ext>
            </a:extLst>
          </p:cNvPr>
          <p:cNvSpPr/>
          <p:nvPr/>
        </p:nvSpPr>
        <p:spPr>
          <a:xfrm>
            <a:off x="6144312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</a:t>
            </a:r>
            <a:endParaRPr lang="en-US" altLang="zh-TW" sz="24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A9AD2BA-600E-4729-B376-4BF79839854F}"/>
              </a:ext>
            </a:extLst>
          </p:cNvPr>
          <p:cNvSpPr/>
          <p:nvPr/>
        </p:nvSpPr>
        <p:spPr>
          <a:xfrm>
            <a:off x="713844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理</a:t>
            </a:r>
            <a:endParaRPr lang="en-US" altLang="zh-TW" sz="24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A87C9EF-E858-4CA3-BF98-FE6950308D02}"/>
              </a:ext>
            </a:extLst>
          </p:cNvPr>
          <p:cNvSpPr/>
          <p:nvPr/>
        </p:nvSpPr>
        <p:spPr>
          <a:xfrm>
            <a:off x="4144849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0" name="直線單箭頭接點 48">
            <a:extLst>
              <a:ext uri="{FF2B5EF4-FFF2-40B4-BE49-F238E27FC236}">
                <a16:creationId xmlns:a16="http://schemas.microsoft.com/office/drawing/2014/main" id="{36E137C2-407D-4E6C-89D4-2522AFDE8CFC}"/>
              </a:ext>
            </a:extLst>
          </p:cNvPr>
          <p:cNvCxnSpPr/>
          <p:nvPr/>
        </p:nvCxnSpPr>
        <p:spPr>
          <a:xfrm flipV="1">
            <a:off x="4398593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2A7A1AB9-CEC8-418B-AEA3-A99017A1FC87}"/>
              </a:ext>
            </a:extLst>
          </p:cNvPr>
          <p:cNvSpPr/>
          <p:nvPr/>
        </p:nvSpPr>
        <p:spPr>
          <a:xfrm>
            <a:off x="4156046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确</a:t>
            </a:r>
            <a:endParaRPr lang="en-US" altLang="zh-TW" sz="2400" dirty="0"/>
          </a:p>
        </p:txBody>
      </p:sp>
      <p:cxnSp>
        <p:nvCxnSpPr>
          <p:cNvPr id="165" name="直線單箭頭接點 39">
            <a:extLst>
              <a:ext uri="{FF2B5EF4-FFF2-40B4-BE49-F238E27FC236}">
                <a16:creationId xmlns:a16="http://schemas.microsoft.com/office/drawing/2014/main" id="{DA55D255-DA51-436D-8F53-5EE9D6001ED1}"/>
              </a:ext>
            </a:extLst>
          </p:cNvPr>
          <p:cNvCxnSpPr/>
          <p:nvPr/>
        </p:nvCxnSpPr>
        <p:spPr>
          <a:xfrm flipV="1">
            <a:off x="139460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單箭頭接點 40">
            <a:extLst>
              <a:ext uri="{FF2B5EF4-FFF2-40B4-BE49-F238E27FC236}">
                <a16:creationId xmlns:a16="http://schemas.microsoft.com/office/drawing/2014/main" id="{72ABA553-F11A-4E66-90F5-31A13F2779E6}"/>
              </a:ext>
            </a:extLst>
          </p:cNvPr>
          <p:cNvCxnSpPr/>
          <p:nvPr/>
        </p:nvCxnSpPr>
        <p:spPr>
          <a:xfrm flipV="1">
            <a:off x="2385718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單箭頭接點 42">
            <a:extLst>
              <a:ext uri="{FF2B5EF4-FFF2-40B4-BE49-F238E27FC236}">
                <a16:creationId xmlns:a16="http://schemas.microsoft.com/office/drawing/2014/main" id="{F019B93F-C7C5-49B6-850D-E9F82491498B}"/>
              </a:ext>
            </a:extLst>
          </p:cNvPr>
          <p:cNvCxnSpPr/>
          <p:nvPr/>
        </p:nvCxnSpPr>
        <p:spPr>
          <a:xfrm flipV="1">
            <a:off x="5359060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8" name="直線單箭頭接點 43">
            <a:extLst>
              <a:ext uri="{FF2B5EF4-FFF2-40B4-BE49-F238E27FC236}">
                <a16:creationId xmlns:a16="http://schemas.microsoft.com/office/drawing/2014/main" id="{F19E525E-53CB-40B3-8ABD-AD3F2B446A67}"/>
              </a:ext>
            </a:extLst>
          </p:cNvPr>
          <p:cNvCxnSpPr/>
          <p:nvPr/>
        </p:nvCxnSpPr>
        <p:spPr>
          <a:xfrm flipV="1">
            <a:off x="635017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9" name="直線單箭頭接點 44">
            <a:extLst>
              <a:ext uri="{FF2B5EF4-FFF2-40B4-BE49-F238E27FC236}">
                <a16:creationId xmlns:a16="http://schemas.microsoft.com/office/drawing/2014/main" id="{85C13230-CD21-49F3-8073-293C9F49C94B}"/>
              </a:ext>
            </a:extLst>
          </p:cNvPr>
          <p:cNvCxnSpPr/>
          <p:nvPr/>
        </p:nvCxnSpPr>
        <p:spPr>
          <a:xfrm flipV="1">
            <a:off x="7341289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83AA07C-A17F-4CEB-A2D1-3D0EE842E702}"/>
              </a:ext>
            </a:extLst>
          </p:cNvPr>
          <p:cNvSpPr/>
          <p:nvPr/>
        </p:nvSpPr>
        <p:spPr>
          <a:xfrm>
            <a:off x="1189154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cxnSp>
        <p:nvCxnSpPr>
          <p:cNvPr id="171" name="直線單箭頭接點 48">
            <a:extLst>
              <a:ext uri="{FF2B5EF4-FFF2-40B4-BE49-F238E27FC236}">
                <a16:creationId xmlns:a16="http://schemas.microsoft.com/office/drawing/2014/main" id="{93F45E08-9DAD-4741-A706-5A59DDE465BB}"/>
              </a:ext>
            </a:extLst>
          </p:cNvPr>
          <p:cNvCxnSpPr/>
          <p:nvPr/>
        </p:nvCxnSpPr>
        <p:spPr>
          <a:xfrm flipV="1">
            <a:off x="3376832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D98B749D-3002-402D-AFC0-635DAC0F2FB1}"/>
              </a:ext>
            </a:extLst>
          </p:cNvPr>
          <p:cNvSpPr/>
          <p:nvPr/>
        </p:nvSpPr>
        <p:spPr>
          <a:xfrm>
            <a:off x="2183287" y="2967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2C2B5725-93EA-4312-B965-BD888779E9B3}"/>
              </a:ext>
            </a:extLst>
          </p:cNvPr>
          <p:cNvSpPr/>
          <p:nvPr/>
        </p:nvSpPr>
        <p:spPr>
          <a:xfrm>
            <a:off x="5165686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BF7A939-759D-4343-81D2-A68D51517303}"/>
              </a:ext>
            </a:extLst>
          </p:cNvPr>
          <p:cNvSpPr/>
          <p:nvPr/>
        </p:nvSpPr>
        <p:spPr>
          <a:xfrm>
            <a:off x="317742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06B609CA-D6CE-4F1D-AC23-B53459750220}"/>
              </a:ext>
            </a:extLst>
          </p:cNvPr>
          <p:cNvSpPr/>
          <p:nvPr/>
        </p:nvSpPr>
        <p:spPr>
          <a:xfrm>
            <a:off x="6159819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ABF6A5F9-C6D7-45D1-AE3B-F51087880C66}"/>
              </a:ext>
            </a:extLst>
          </p:cNvPr>
          <p:cNvSpPr/>
          <p:nvPr/>
        </p:nvSpPr>
        <p:spPr>
          <a:xfrm>
            <a:off x="715395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cxnSp>
        <p:nvCxnSpPr>
          <p:cNvPr id="177" name="直線單箭頭接點 48">
            <a:extLst>
              <a:ext uri="{FF2B5EF4-FFF2-40B4-BE49-F238E27FC236}">
                <a16:creationId xmlns:a16="http://schemas.microsoft.com/office/drawing/2014/main" id="{946965DB-B4EB-4D52-A95E-BB65D88A9D5A}"/>
              </a:ext>
            </a:extLst>
          </p:cNvPr>
          <p:cNvCxnSpPr/>
          <p:nvPr/>
        </p:nvCxnSpPr>
        <p:spPr>
          <a:xfrm flipV="1">
            <a:off x="4367946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CD41FA0A-9B53-4FE2-8EEE-D63691C9A480}"/>
              </a:ext>
            </a:extLst>
          </p:cNvPr>
          <p:cNvSpPr/>
          <p:nvPr/>
        </p:nvSpPr>
        <p:spPr>
          <a:xfrm>
            <a:off x="4171553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81725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3759966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3767013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279617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3311642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2743200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3258666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4010520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4029525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403830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4062664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4062664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106"/>
          <p:cNvGrpSpPr>
            <a:grpSpLocks/>
          </p:cNvGrpSpPr>
          <p:nvPr/>
        </p:nvGrpSpPr>
        <p:grpSpPr bwMode="auto">
          <a:xfrm>
            <a:off x="635229" y="5594026"/>
            <a:ext cx="3173419" cy="457065"/>
            <a:chOff x="467932" y="3914400"/>
            <a:chExt cx="2909888" cy="576263"/>
          </a:xfrm>
        </p:grpSpPr>
        <p:pic>
          <p:nvPicPr>
            <p:cNvPr id="7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群組 106"/>
          <p:cNvGrpSpPr>
            <a:grpSpLocks/>
          </p:cNvGrpSpPr>
          <p:nvPr/>
        </p:nvGrpSpPr>
        <p:grpSpPr bwMode="auto">
          <a:xfrm>
            <a:off x="5532717" y="5573886"/>
            <a:ext cx="3173419" cy="457065"/>
            <a:chOff x="467932" y="3914400"/>
            <a:chExt cx="2909888" cy="576263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730031" y="27961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语音识别</a:t>
            </a:r>
          </a:p>
        </p:txBody>
      </p:sp>
    </p:spTree>
    <p:extLst>
      <p:ext uri="{BB962C8B-B14F-4D97-AF65-F5344CB8AC3E}">
        <p14:creationId xmlns:p14="http://schemas.microsoft.com/office/powerpoint/2010/main" val="32390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2971800"/>
            <a:ext cx="8944164" cy="18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607805" y="45707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机器翻译</a:t>
            </a:r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640749" y="45707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40749" y="36621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99673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6208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2449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8690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613806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81585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532057" y="27300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86544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886984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842336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851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3460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4416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732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120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071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4038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988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47788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443070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48029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。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681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979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3048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4018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989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960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前馈网络的一些不足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连接存在层与层之间，每层的节点之间是无连接的。（</a:t>
            </a:r>
            <a:r>
              <a:rPr lang="zh-CN" altLang="en-US" dirty="0">
                <a:solidFill>
                  <a:srgbClr val="FF0000"/>
                </a:solidFill>
              </a:rPr>
              <a:t>无循环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输入和输出的维数都是固定的，不能任意改变。无法处理变长的序列数据。</a:t>
            </a:r>
            <a:endParaRPr lang="en-US" altLang="zh-CN" dirty="0"/>
          </a:p>
          <a:p>
            <a:r>
              <a:rPr lang="zh-CN" altLang="en-US" dirty="0"/>
              <a:t>假设每次输入都是独立的，也就是说每次网络的输出只依赖于当前的输入。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1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给定一个训练样本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en-US" altLang="zh-CN" dirty="0"/>
          </a:p>
          <a:p>
            <a:pPr lvl="2"/>
            <a:r>
              <a:rPr lang="zh-CN" altLang="en-US" dirty="0"/>
              <a:t>其中</a:t>
            </a:r>
            <a:r>
              <a:rPr lang="en-US" altLang="zh-CN" dirty="0"/>
              <a:t>x = (x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为长度是</a:t>
            </a:r>
            <a:r>
              <a:rPr lang="en-US" altLang="zh-CN" dirty="0"/>
              <a:t>T </a:t>
            </a:r>
            <a:r>
              <a:rPr lang="zh-CN" altLang="en-US" dirty="0"/>
              <a:t>的输入序列，</a:t>
            </a:r>
            <a:endParaRPr lang="en-US" altLang="zh-CN" dirty="0"/>
          </a:p>
          <a:p>
            <a:pPr lvl="2"/>
            <a:r>
              <a:rPr lang="en-US" altLang="zh-CN" dirty="0"/>
              <a:t>y = (y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是长度为</a:t>
            </a:r>
            <a:r>
              <a:rPr lang="en-US" altLang="zh-CN" dirty="0"/>
              <a:t>T </a:t>
            </a:r>
            <a:r>
              <a:rPr lang="zh-CN" altLang="en-US" dirty="0"/>
              <a:t>的标签序列。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时刻</a:t>
            </a:r>
            <a:r>
              <a:rPr lang="en-US" altLang="zh-CN" dirty="0"/>
              <a:t>t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瞬时损失函数</a:t>
            </a:r>
            <a:r>
              <a:rPr lang="zh-CN" altLang="en-US" dirty="0"/>
              <a:t>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总损失函数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56308"/>
            <a:ext cx="1400370" cy="78115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4114800"/>
            <a:ext cx="2724605" cy="5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链式法则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3715099" cy="1676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1126"/>
            <a:ext cx="2819794" cy="2114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6994" y="2590800"/>
            <a:ext cx="1599806" cy="838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514600" y="3505200"/>
            <a:ext cx="990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486400" y="3276600"/>
            <a:ext cx="626341" cy="4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3434114" cy="19345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8499" y="3095536"/>
            <a:ext cx="198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lvl="1">
              <a:spcBef>
                <a:spcPts val="450"/>
              </a:spcBef>
              <a:buClr>
                <a:schemeClr val="accent1"/>
              </a:buClr>
            </a:pPr>
            <a:r>
              <a:rPr lang="zh-CN" altLang="en-US" dirty="0"/>
              <a:t> </a:t>
            </a:r>
            <a:r>
              <a:rPr lang="en-US" altLang="zh-CN" dirty="0" err="1"/>
              <a:t>δ</a:t>
            </a:r>
            <a:r>
              <a:rPr lang="en-US" altLang="zh-CN" baseline="-25000" dirty="0" err="1"/>
              <a:t>t,k</a:t>
            </a:r>
            <a:r>
              <a:rPr lang="zh-CN" altLang="en-US" dirty="0"/>
              <a:t>为第</a:t>
            </a:r>
            <a:r>
              <a:rPr lang="en-US" altLang="zh-CN" dirty="0"/>
              <a:t>t</a:t>
            </a:r>
            <a:r>
              <a:rPr lang="zh-CN" altLang="en-US" dirty="0"/>
              <a:t>时刻的损失对第</a:t>
            </a:r>
            <a:r>
              <a:rPr lang="en-US" altLang="zh-CN" dirty="0"/>
              <a:t>k</a:t>
            </a:r>
            <a:r>
              <a:rPr lang="zh-CN" altLang="en-US" dirty="0"/>
              <a:t>步隐藏神经元的净输入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的导数</a:t>
            </a:r>
          </a:p>
        </p:txBody>
      </p:sp>
    </p:spTree>
    <p:extLst>
      <p:ext uri="{BB962C8B-B14F-4D97-AF65-F5344CB8AC3E}">
        <p14:creationId xmlns:p14="http://schemas.microsoft.com/office/powerpoint/2010/main" val="185357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随时间反向传播算法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800"/>
            <a:ext cx="6630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9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r>
              <a:rPr lang="en-US" altLang="zh-CN" dirty="0"/>
              <a:t>/</a:t>
            </a:r>
            <a:r>
              <a:rPr lang="zh-CN" altLang="en-US" dirty="0"/>
              <a:t>爆炸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04756" y="5122625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由于梯度爆炸或消失问题，实际上只能学习到短周期的依赖关系。这就是所谓的</a:t>
            </a:r>
            <a:r>
              <a:rPr lang="zh-CN" altLang="en-US" sz="2400" dirty="0">
                <a:solidFill>
                  <a:srgbClr val="FF0000"/>
                </a:solidFill>
              </a:rPr>
              <a:t>长期依赖问题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2224756" cy="83820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13" y="3091321"/>
            <a:ext cx="3248287" cy="79970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10000" y="3733800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0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循环神经网络在时间维度上非常深！</a:t>
            </a:r>
            <a:endParaRPr lang="en-US" altLang="zh-CN" dirty="0"/>
          </a:p>
          <a:p>
            <a:pPr lvl="1"/>
            <a:r>
              <a:rPr lang="zh-CN" altLang="en-US" dirty="0"/>
              <a:t>梯度消失或梯度爆炸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r>
              <a:rPr lang="zh-CN" altLang="en-US" dirty="0"/>
              <a:t>梯度爆炸问题</a:t>
            </a:r>
            <a:endParaRPr lang="en-US" altLang="zh-CN" dirty="0"/>
          </a:p>
          <a:p>
            <a:pPr lvl="2"/>
            <a:r>
              <a:rPr lang="zh-CN" altLang="en-US" dirty="0"/>
              <a:t>权重衰减</a:t>
            </a:r>
            <a:endParaRPr lang="en-US" altLang="zh-CN" dirty="0"/>
          </a:p>
          <a:p>
            <a:pPr lvl="2"/>
            <a:r>
              <a:rPr lang="zh-CN" altLang="en-US" dirty="0"/>
              <a:t>梯度截断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2"/>
            <a:r>
              <a:rPr lang="zh-CN" altLang="en-US" dirty="0"/>
              <a:t>改进模型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60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  <a:p>
            <a:pPr lvl="1"/>
            <a:r>
              <a:rPr lang="zh-CN" altLang="en-US" dirty="0"/>
              <a:t>循环边改为线性依赖关系</a:t>
            </a:r>
            <a:endParaRPr lang="en-US" altLang="zh-CN" dirty="0"/>
          </a:p>
          <a:p>
            <a:pPr marL="27463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增加非线性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3639058" cy="74305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33" y="4102942"/>
            <a:ext cx="47155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长短时记忆神经网络：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0600"/>
            <a:ext cx="3323492" cy="13716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6" y="5381515"/>
            <a:ext cx="2486372" cy="7906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95157"/>
            <a:ext cx="3105583" cy="38105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25415"/>
            <a:ext cx="7170358" cy="32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的各种变体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没有遗忘门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耦合输入门和遗忘门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peephole</a:t>
            </a:r>
            <a:r>
              <a:rPr lang="zh-CN" altLang="en-US" dirty="0"/>
              <a:t>连接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1790700"/>
            <a:ext cx="2776415" cy="533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3048000"/>
            <a:ext cx="1999159" cy="61168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03" y="4677474"/>
            <a:ext cx="462485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5"/>
          <a:stretch/>
        </p:blipFill>
        <p:spPr>
          <a:xfrm>
            <a:off x="228601" y="5053568"/>
            <a:ext cx="4419600" cy="951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86" y="5053568"/>
            <a:ext cx="3684671" cy="857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091" y="59345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更新门</a:t>
            </a:r>
          </a:p>
        </p:txBody>
      </p:sp>
      <p:sp>
        <p:nvSpPr>
          <p:cNvPr id="9" name="矩形 8"/>
          <p:cNvSpPr/>
          <p:nvPr/>
        </p:nvSpPr>
        <p:spPr>
          <a:xfrm>
            <a:off x="143450" y="46842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重置门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3594"/>
            <a:ext cx="6858000" cy="33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堆叠循环神经网络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8206189" cy="35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通用近似定理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7086600" y="28956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13" name="右大括号 12"/>
          <p:cNvSpPr/>
          <p:nvPr/>
        </p:nvSpPr>
        <p:spPr>
          <a:xfrm>
            <a:off x="5943600" y="3688080"/>
            <a:ext cx="304800" cy="807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79087" y="3907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95763" y="5414945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如何用</a:t>
            </a:r>
            <a:r>
              <a:rPr lang="en-US" altLang="zh-CN" dirty="0">
                <a:solidFill>
                  <a:srgbClr val="FF0000"/>
                </a:solidFill>
              </a:rPr>
              <a:t>FNN</a:t>
            </a:r>
            <a:r>
              <a:rPr lang="zh-CN" altLang="en-US" dirty="0">
                <a:solidFill>
                  <a:srgbClr val="FF0000"/>
                </a:solidFill>
              </a:rPr>
              <a:t>去模拟一个有限状态自动机？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0" y="1981200"/>
            <a:ext cx="7937013" cy="3346624"/>
          </a:xfrm>
        </p:spPr>
      </p:pic>
    </p:spTree>
    <p:extLst>
      <p:ext uri="{BB962C8B-B14F-4D97-AF65-F5344CB8AC3E}">
        <p14:creationId xmlns:p14="http://schemas.microsoft.com/office/powerpoint/2010/main" val="311964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</p:spTree>
    <p:extLst>
      <p:ext uri="{BB962C8B-B14F-4D97-AF65-F5344CB8AC3E}">
        <p14:creationId xmlns:p14="http://schemas.microsoft.com/office/powerpoint/2010/main" val="2209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04423813"/>
              </p:ext>
            </p:extLst>
          </p:nvPr>
        </p:nvGraphicFramePr>
        <p:xfrm>
          <a:off x="457200" y="12192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8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递归神经网络实在一个有向图无循环图上共享一个组合函数</a:t>
            </a:r>
            <a:endParaRPr lang="en-US" altLang="zh-CN" dirty="0"/>
          </a:p>
          <a:p>
            <a:r>
              <a:rPr lang="en-US" altLang="zh-CN" dirty="0"/>
              <a:t>Recursive Neural Network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8" y="3105998"/>
            <a:ext cx="2667000" cy="3066202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5" y="3352800"/>
            <a:ext cx="447737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退化为循环神经网络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43799" cy="282062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2482983" cy="7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2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4126"/>
            <a:ext cx="2743200" cy="175874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657600" y="3055871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9215" y="1676400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ea"/>
              </a:rPr>
              <a:t>给定一个语法树，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2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</a:t>
            </a:r>
            <a:r>
              <a:rPr lang="en-US" altLang="zh-CN" sz="2800" dirty="0">
                <a:latin typeface="+mn-ea"/>
              </a:rPr>
              <a:t> ap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,</a:t>
            </a: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 </a:t>
            </a:r>
            <a:r>
              <a:rPr lang="en-US" altLang="zh-CN" sz="2800" dirty="0" err="1">
                <a:latin typeface="+mn-ea"/>
              </a:rPr>
              <a:t>bc</a:t>
            </a:r>
            <a:r>
              <a:rPr lang="en-US" altLang="zh-CN" sz="2800" dirty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3548098"/>
            <a:ext cx="4557429" cy="2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88720"/>
            <a:ext cx="8229600" cy="4937760"/>
          </a:xfrm>
        </p:spPr>
        <p:txBody>
          <a:bodyPr/>
          <a:lstStyle/>
          <a:p>
            <a:r>
              <a:rPr lang="zh-CN" altLang="en-US" dirty="0"/>
              <a:t>在实际应用中，很多数据是图结构的，比如知识图谱、社交网络、分子网络等。而前馈网络和循环网络很难处理图结构的数据。</a:t>
            </a:r>
            <a:endParaRPr lang="en-US" altLang="zh-CN" dirty="0"/>
          </a:p>
          <a:p>
            <a:r>
              <a:rPr lang="zh-CN" altLang="en-US" dirty="0"/>
              <a:t>对于一个任意的图结构</a:t>
            </a:r>
            <a:r>
              <a:rPr lang="en-US" altLang="zh-CN" dirty="0"/>
              <a:t>G(V,E)</a:t>
            </a:r>
          </a:p>
          <a:p>
            <a:pPr lvl="1"/>
            <a:r>
              <a:rPr lang="zh-CN" altLang="en-US" dirty="0"/>
              <a:t>更新函数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读出函数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57600"/>
            <a:ext cx="3772859" cy="7837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17571"/>
            <a:ext cx="2383718" cy="59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532120"/>
            <a:ext cx="22892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循环网络应用</a:t>
            </a:r>
          </a:p>
        </p:txBody>
      </p:sp>
    </p:spTree>
    <p:extLst>
      <p:ext uri="{BB962C8B-B14F-4D97-AF65-F5344CB8AC3E}">
        <p14:creationId xmlns:p14="http://schemas.microsoft.com/office/powerpoint/2010/main" val="209494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语言模型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自然语言理解 → 一个句子的可能性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合理性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！在报那猫告做只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那只猫在作报告！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那个人在作报告！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一切都是概率</a:t>
                </a:r>
                <a:r>
                  <a:rPr lang="en-US" altLang="zh-CN" dirty="0"/>
                  <a:t>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/>
                      <m:t>𝑃</m:t>
                    </m:r>
                    <m:r>
                      <a:rPr lang="en-US" altLang="zh-CN" smtClean="0"/>
                      <m:t>(</m:t>
                    </m:r>
                    <m:sSub>
                      <m:sSubPr>
                        <m:ctrlPr>
                          <a:rPr lang="en-US" altLang="zh-CN" smtClean="0"/>
                        </m:ctrlPr>
                      </m:sSubPr>
                      <m:e>
                        <m:r>
                          <a:rPr lang="en-US" altLang="zh-CN" smtClean="0"/>
                          <m:t>𝑥</m:t>
                        </m:r>
                      </m:e>
                      <m:sub>
                        <m:r>
                          <a:rPr lang="en-US" altLang="zh-CN" smtClean="0"/>
                          <m:t>1</m:t>
                        </m:r>
                      </m:sub>
                    </m:sSub>
                    <m:r>
                      <a:rPr lang="en-US" altLang="zh-CN" smtClean="0"/>
                      <m:t>,</m:t>
                    </m:r>
                    <m:sSub>
                      <m:sSubPr>
                        <m:ctrlPr>
                          <a:rPr lang="en-US" altLang="zh-CN" smtClean="0"/>
                        </m:ctrlPr>
                      </m:sSubPr>
                      <m:e>
                        <m:r>
                          <a:rPr lang="en-US" altLang="zh-CN" smtClean="0"/>
                          <m:t>𝑥</m:t>
                        </m:r>
                      </m:e>
                      <m:sub>
                        <m:r>
                          <a:rPr lang="en-US" altLang="zh-CN" smtClean="0"/>
                          <m:t>2</m:t>
                        </m:r>
                      </m:sub>
                    </m:sSub>
                    <m:r>
                      <a:rPr lang="en-US" altLang="zh-CN" smtClean="0"/>
                      <m:t>,⋯,</m:t>
                    </m:r>
                    <m:sSub>
                      <m:sSubPr>
                        <m:ctrlPr>
                          <a:rPr lang="en-US" altLang="zh-CN" smtClean="0"/>
                        </m:ctrlPr>
                      </m:sSubPr>
                      <m:e>
                        <m:r>
                          <a:rPr lang="en-US" altLang="zh-CN" smtClean="0"/>
                          <m:t>𝑥</m:t>
                        </m:r>
                      </m:e>
                      <m:sub>
                        <m:r>
                          <a:rPr lang="en-US" altLang="zh-CN" smtClean="0"/>
                          <m:t>𝑛</m:t>
                        </m:r>
                      </m:sub>
                    </m:sSub>
                    <m:r>
                      <a:rPr lang="en-US" altLang="zh-CN" smtClean="0"/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/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mtClean="0"/>
                        </m:ctrlPr>
                      </m:naryPr>
                      <m:sub>
                        <m:r>
                          <a:rPr lang="en-US" altLang="zh-CN" smtClean="0"/>
                          <m:t>𝑖</m:t>
                        </m:r>
                      </m:sub>
                      <m:sup/>
                      <m:e>
                        <m:r>
                          <a:rPr lang="en-US" altLang="zh-CN"/>
                          <m:t>𝑃</m:t>
                        </m:r>
                        <m:r>
                          <a:rPr lang="en-US" altLang="zh-CN"/>
                          <m:t>(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𝑖</m:t>
                            </m:r>
                          </m:sub>
                        </m:sSub>
                        <m:r>
                          <a:rPr lang="en-US" altLang="zh-CN"/>
                          <m:t>|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𝑖</m:t>
                            </m:r>
                            <m:r>
                              <a:rPr lang="en-US" altLang="zh-CN"/>
                              <m:t>−1</m:t>
                            </m:r>
                          </m:sub>
                        </m:sSub>
                        <m:r>
                          <a:rPr lang="en-US" altLang="zh-CN"/>
                          <m:t>,⋯,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1</m:t>
                            </m:r>
                          </m:sub>
                        </m:sSub>
                        <m:r>
                          <a:rPr lang="en-US" altLang="zh-CN"/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/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/>
                        </m:ctrlPr>
                      </m:naryPr>
                      <m:sub>
                        <m:r>
                          <a:rPr lang="en-US" altLang="zh-CN"/>
                          <m:t>𝑖</m:t>
                        </m:r>
                      </m:sub>
                      <m:sup/>
                      <m:e>
                        <m:r>
                          <a:rPr lang="en-US" altLang="zh-CN"/>
                          <m:t>𝑃</m:t>
                        </m:r>
                        <m:r>
                          <a:rPr lang="en-US" altLang="zh-CN"/>
                          <m:t>(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𝑖</m:t>
                            </m:r>
                          </m:sub>
                        </m:sSub>
                        <m:r>
                          <a:rPr lang="en-US" altLang="zh-CN"/>
                          <m:t>|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𝑖</m:t>
                            </m:r>
                            <m:r>
                              <a:rPr lang="en-US" altLang="zh-CN"/>
                              <m:t>−1</m:t>
                            </m:r>
                          </m:sub>
                        </m:sSub>
                        <m:r>
                          <a:rPr lang="en-US" altLang="zh-CN"/>
                          <m:t>,⋯,</m:t>
                        </m:r>
                        <m:sSub>
                          <m:sSubPr>
                            <m:ctrlPr>
                              <a:rPr lang="en-US" altLang="zh-CN"/>
                            </m:ctrlPr>
                          </m:sSubPr>
                          <m:e>
                            <m:r>
                              <a:rPr lang="en-US" altLang="zh-CN"/>
                              <m:t>𝑥</m:t>
                            </m:r>
                          </m:e>
                          <m:sub>
                            <m:r>
                              <a:rPr lang="en-US" altLang="zh-CN" smtClean="0"/>
                              <m:t>𝑖</m:t>
                            </m:r>
                            <m:r>
                              <a:rPr lang="en-US" altLang="zh-CN" smtClean="0"/>
                              <m:t>−</m:t>
                            </m:r>
                            <m:r>
                              <a:rPr lang="en-US" altLang="zh-CN" smtClean="0"/>
                              <m:t>𝑛</m:t>
                            </m:r>
                            <m:r>
                              <a:rPr lang="en-US" altLang="zh-CN" smtClean="0"/>
                              <m:t>+1</m:t>
                            </m:r>
                          </m:sub>
                        </m:sSub>
                        <m:r>
                          <a:rPr lang="en-US" altLang="zh-CN"/>
                          <m:t>)</m:t>
                        </m:r>
                      </m:e>
                    </m:nary>
                    <m:r>
                      <a:rPr lang="en-US" altLang="zh-CN"/>
                      <m:t>=</m:t>
                    </m:r>
                    <m:sSub>
                      <m:sSubPr>
                        <m:ctrlPr>
                          <a:rPr lang="en-US" altLang="zh-CN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/>
                          <m:t>g</m:t>
                        </m:r>
                        <m:r>
                          <a:rPr lang="en-US" altLang="zh-CN"/>
                          <m:t>(</m:t>
                        </m:r>
                        <m:r>
                          <m:rPr>
                            <m:sty m:val="p"/>
                          </m:rPr>
                          <a:rPr lang="en-US" altLang="zh-CN"/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/>
                          <m:t>t</m:t>
                        </m:r>
                      </m:sub>
                    </m:sSub>
                    <m:r>
                      <a:rPr lang="en-US" altLang="zh-CN"/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037" t="-1728" r="-1481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642" y="1752600"/>
            <a:ext cx="347679" cy="347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801" y="2221489"/>
            <a:ext cx="353361" cy="35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601" y="2766516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571" y="2100279"/>
            <a:ext cx="3940229" cy="2612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18263" y="5409235"/>
                <a:ext cx="26949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内部状态</a:t>
                </a:r>
                <a:r>
                  <a:rPr lang="zh-CN" altLang="en-US" dirty="0"/>
                  <a:t>（或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记忆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63" y="5409235"/>
                <a:ext cx="269490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6557" r="-181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4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A8D4E-BA47-4220-B66A-C8CA396F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pic>
        <p:nvPicPr>
          <p:cNvPr id="1026" name="Picture 2" descr="Image result for rnn language model">
            <a:extLst>
              <a:ext uri="{FF2B5EF4-FFF2-40B4-BE49-F238E27FC236}">
                <a16:creationId xmlns:a16="http://schemas.microsoft.com/office/drawing/2014/main" id="{33024CCE-EB04-40AE-9B73-69AEEE55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47800"/>
            <a:ext cx="6934200" cy="47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7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延时神经网络（</a:t>
            </a:r>
            <a:r>
              <a:rPr lang="en-US" altLang="zh-CN" dirty="0"/>
              <a:t>Time Delay Neural Network</a:t>
            </a:r>
            <a:r>
              <a:rPr lang="zh-CN" altLang="en-US" dirty="0"/>
              <a:t>，</a:t>
            </a:r>
            <a:r>
              <a:rPr lang="en-US" altLang="zh-CN" dirty="0"/>
              <a:t>TDNN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建立一个额外的延时单元，用来存储网络的历史信息（可以包括输入、输出、隐状态等）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05200"/>
            <a:ext cx="4285199" cy="5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</a:t>
            </a:r>
            <a:r>
              <a:rPr lang="en-US" altLang="zh-CN"/>
              <a:t>LINUX</a:t>
            </a:r>
            <a:r>
              <a:rPr lang="zh-CN" altLang="en-US"/>
              <a:t>内核代码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15" y="1219200"/>
            <a:ext cx="5827570" cy="4937125"/>
          </a:xfrm>
        </p:spPr>
      </p:pic>
    </p:spTree>
    <p:extLst>
      <p:ext uri="{BB962C8B-B14F-4D97-AF65-F5344CB8AC3E}">
        <p14:creationId xmlns:p14="http://schemas.microsoft.com/office/powerpoint/2010/main" val="2904223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在“学习”过汪峰全部作品后自动生成的歌词</a:t>
            </a:r>
            <a:endParaRPr lang="en-US" altLang="zh-CN" dirty="0"/>
          </a:p>
          <a:p>
            <a:pPr lvl="1"/>
            <a:r>
              <a:rPr lang="zh-CN" altLang="en-US" dirty="0"/>
              <a:t>我在这里中的夜里</a:t>
            </a:r>
            <a:endParaRPr lang="en-US" altLang="zh-CN" dirty="0"/>
          </a:p>
          <a:p>
            <a:pPr lvl="1"/>
            <a:r>
              <a:rPr lang="zh-CN" altLang="en-US" dirty="0"/>
              <a:t>就像一场是一种生命的意旪</a:t>
            </a:r>
            <a:endParaRPr lang="en-US" altLang="zh-CN" dirty="0"/>
          </a:p>
          <a:p>
            <a:pPr lvl="1"/>
            <a:r>
              <a:rPr lang="zh-CN" altLang="en-US" dirty="0"/>
              <a:t>就像我的生活变得在我一样</a:t>
            </a:r>
            <a:endParaRPr lang="en-US" altLang="zh-CN" dirty="0"/>
          </a:p>
          <a:p>
            <a:pPr lvl="1"/>
            <a:r>
              <a:rPr lang="zh-CN" altLang="en-US" dirty="0"/>
              <a:t>可我们这是一个知道</a:t>
            </a:r>
          </a:p>
          <a:p>
            <a:pPr lvl="1"/>
            <a:r>
              <a:rPr lang="zh-CN" altLang="en-US" dirty="0"/>
              <a:t>我只是一天你会怎吗</a:t>
            </a:r>
          </a:p>
          <a:p>
            <a:pPr lvl="1"/>
            <a:r>
              <a:rPr lang="zh-CN" altLang="en-US" dirty="0"/>
              <a:t>可我们这是我们的是不要为你</a:t>
            </a:r>
          </a:p>
          <a:p>
            <a:pPr lvl="1"/>
            <a:r>
              <a:rPr lang="zh-CN" altLang="en-US" dirty="0"/>
              <a:t>我们想这有一种生活的时候</a:t>
            </a:r>
          </a:p>
          <a:p>
            <a:pPr lvl="1"/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https://github.com/phunterlau/wangfeng-rnn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9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5483"/>
            <a:ext cx="8229600" cy="2764559"/>
          </a:xfrm>
        </p:spPr>
      </p:pic>
    </p:spTree>
    <p:extLst>
      <p:ext uri="{BB962C8B-B14F-4D97-AF65-F5344CB8AC3E}">
        <p14:creationId xmlns:p14="http://schemas.microsoft.com/office/powerpoint/2010/main" val="1834393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传统统计机器翻译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源语言：</a:t>
                </a:r>
                <a:r>
                  <a:rPr lang="en-US" altLang="zh-CN" dirty="0"/>
                  <a:t>f</a:t>
                </a:r>
              </a:p>
              <a:p>
                <a:r>
                  <a:rPr lang="zh-CN" altLang="en-US" dirty="0"/>
                  <a:t>目标语言：</a:t>
                </a:r>
                <a:r>
                  <a:rPr lang="en-US" altLang="zh-CN" dirty="0"/>
                  <a:t>e</a:t>
                </a:r>
              </a:p>
              <a:p>
                <a:pPr lvl="1"/>
                <a:r>
                  <a:rPr lang="zh-CN" altLang="en-US" dirty="0"/>
                  <a:t>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p(</a:t>
                </a:r>
                <a:r>
                  <a:rPr lang="en-US" altLang="zh-CN" dirty="0" err="1"/>
                  <a:t>f|e</a:t>
                </a:r>
                <a:r>
                  <a:rPr lang="en-US" altLang="zh-CN" dirty="0"/>
                  <a:t>): </a:t>
                </a:r>
                <a:r>
                  <a:rPr lang="zh-CN" altLang="en-US" dirty="0"/>
                  <a:t>翻译模型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p(e) : </a:t>
                </a:r>
                <a:r>
                  <a:rPr lang="zh-CN" altLang="en-US" dirty="0"/>
                  <a:t>语言模型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4059063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2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基于序列到序列的机器翻译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RNN</a:t>
            </a:r>
            <a:r>
              <a:rPr lang="zh-CN" altLang="en-US" dirty="0"/>
              <a:t>用来编码</a:t>
            </a:r>
            <a:endParaRPr lang="en-US" altLang="zh-CN" dirty="0"/>
          </a:p>
          <a:p>
            <a:r>
              <a:rPr lang="zh-CN" altLang="en-US" dirty="0"/>
              <a:t>另一个</a:t>
            </a:r>
            <a:r>
              <a:rPr lang="en-US" altLang="zh-CN" dirty="0"/>
              <a:t>RNN</a:t>
            </a:r>
            <a:r>
              <a:rPr lang="zh-CN" altLang="en-US" dirty="0"/>
              <a:t>用来解码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2594102"/>
            <a:ext cx="6744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1720"/>
            <a:ext cx="8229600" cy="3492085"/>
          </a:xfrm>
        </p:spPr>
      </p:pic>
    </p:spTree>
    <p:extLst>
      <p:ext uri="{BB962C8B-B14F-4D97-AF65-F5344CB8AC3E}">
        <p14:creationId xmlns:p14="http://schemas.microsoft.com/office/powerpoint/2010/main" val="2899175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" y="1219200"/>
            <a:ext cx="7457948" cy="4937125"/>
          </a:xfrm>
        </p:spPr>
      </p:pic>
    </p:spTree>
    <p:extLst>
      <p:ext uri="{BB962C8B-B14F-4D97-AF65-F5344CB8AC3E}">
        <p14:creationId xmlns:p14="http://schemas.microsoft.com/office/powerpoint/2010/main" val="3288302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2741" y="1690689"/>
            <a:ext cx="2063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altLang="zh-CN" sz="1350" dirty="0"/>
              <a:t> </a:t>
            </a:r>
            <a:r>
              <a:rPr lang="en-HK" altLang="zh-CN" sz="2400" dirty="0">
                <a:hlinkClick r:id="rId2"/>
              </a:rPr>
              <a:t>Demo Website</a:t>
            </a:r>
            <a:endParaRPr lang="zh-CN" altLang="en-US" sz="2400" dirty="0"/>
          </a:p>
        </p:txBody>
      </p:sp>
      <p:pic>
        <p:nvPicPr>
          <p:cNvPr id="2050" name="Picture 2" descr="Visual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41" y="3631288"/>
            <a:ext cx="6724411" cy="24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62741" y="2152354"/>
            <a:ext cx="720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VQA: Given an image and a natural language question about the image, the task is to provide an accurate natural language answer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altLang="zh-CN" dirty="0"/>
              <a:t>Visual Question Answering (VQA)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05400" y="5715000"/>
            <a:ext cx="330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Picture from (</a:t>
            </a:r>
            <a:r>
              <a:rPr lang="en-US" altLang="zh-CN" sz="1200" dirty="0" err="1"/>
              <a:t>Antol</a:t>
            </a:r>
            <a:r>
              <a:rPr lang="en-US" altLang="zh-CN" sz="1200" dirty="0"/>
              <a:t> et al., 2015)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003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把一个字母的书写轨迹看作是一连串的点。一个字母的“写法”其实是每一个点相对于前一个点的偏移量，记为</a:t>
            </a:r>
            <a:r>
              <a:rPr lang="en-US" altLang="zh-CN" dirty="0"/>
              <a:t>(offset x, offset y)</a:t>
            </a:r>
            <a:r>
              <a:rPr lang="zh-CN" altLang="en-US" dirty="0"/>
              <a:t>。再增加一维取值为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来记录是否应该“提笔”。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Neural Nets Great Again</a:t>
            </a:r>
            <a:endParaRPr lang="zh-CN" altLang="en-US" dirty="0"/>
          </a:p>
        </p:txBody>
      </p:sp>
      <p:pic>
        <p:nvPicPr>
          <p:cNvPr id="1026" name="Picture 2" descr="Twe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572000" cy="470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8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一类时间序列模型，用一个变量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t</a:t>
                </a:r>
                <a:r>
                  <a:rPr lang="zh-CN" altLang="en-US" dirty="0"/>
                  <a:t>的历史信息来预测自己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个时刻的噪声</a:t>
                </a:r>
                <a:endParaRPr lang="en-US" altLang="zh-CN" dirty="0"/>
              </a:p>
              <a:p>
                <a:r>
                  <a:rPr lang="zh-CN" altLang="en-US" dirty="0"/>
                  <a:t>有外部输入的非线性自回归模型（</a:t>
                </a:r>
                <a:r>
                  <a:rPr lang="en-US" altLang="zh-CN" dirty="0"/>
                  <a:t>Nonlinear Autoregressive with Exogenous Inputs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NARX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09800"/>
            <a:ext cx="3004536" cy="90353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105400"/>
            <a:ext cx="69437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0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1676400"/>
            <a:ext cx="8443639" cy="838200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3657600"/>
            <a:ext cx="3751755" cy="11724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81" y="2743200"/>
            <a:ext cx="4105476" cy="27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按时间展开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43200"/>
            <a:ext cx="5481539" cy="1960303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A76AD94A-97D1-471C-92E1-532DB6F02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23118"/>
            <a:ext cx="3033315" cy="240046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FFE760-7AD7-4800-991E-8E9AEA2187FF}"/>
              </a:ext>
            </a:extLst>
          </p:cNvPr>
          <p:cNvCxnSpPr/>
          <p:nvPr/>
        </p:nvCxnSpPr>
        <p:spPr>
          <a:xfrm>
            <a:off x="3124200" y="14478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</p:txBody>
      </p:sp>
    </p:spTree>
    <p:extLst>
      <p:ext uri="{BB962C8B-B14F-4D97-AF65-F5344CB8AC3E}">
        <p14:creationId xmlns:p14="http://schemas.microsoft.com/office/powerpoint/2010/main" val="37509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简单循环网络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状态更新：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05000"/>
            <a:ext cx="3229426" cy="56205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1" y="2786845"/>
            <a:ext cx="7305478" cy="19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0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17715</TotalTime>
  <Words>1298</Words>
  <Application>Microsoft Office PowerPoint</Application>
  <PresentationFormat>全屏显示(4:3)</PresentationFormat>
  <Paragraphs>277</Paragraphs>
  <Slides>50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循环神经网络</vt:lpstr>
      <vt:lpstr>前馈网络的一些不足</vt:lpstr>
      <vt:lpstr>可计算问题</vt:lpstr>
      <vt:lpstr>如何给网络增加记忆能力？</vt:lpstr>
      <vt:lpstr>如何给网络增加记忆能力？</vt:lpstr>
      <vt:lpstr>循环神经网络</vt:lpstr>
      <vt:lpstr>按时间展开</vt:lpstr>
      <vt:lpstr>循环神经网络</vt:lpstr>
      <vt:lpstr>简单循环网络</vt:lpstr>
      <vt:lpstr>通用近似定理</vt:lpstr>
      <vt:lpstr>图灵完备</vt:lpstr>
      <vt:lpstr>循环神经网络</vt:lpstr>
      <vt:lpstr>应用到机器学习</vt:lpstr>
      <vt:lpstr>序列到类别</vt:lpstr>
      <vt:lpstr>应用到机器学习</vt:lpstr>
      <vt:lpstr>同步的序列到序列模式</vt:lpstr>
      <vt:lpstr>同步的序列到序列模式</vt:lpstr>
      <vt:lpstr>应用到机器学习</vt:lpstr>
      <vt:lpstr>异步的序列到序列模式</vt:lpstr>
      <vt:lpstr>参数学习</vt:lpstr>
      <vt:lpstr>梯度</vt:lpstr>
      <vt:lpstr>梯度</vt:lpstr>
      <vt:lpstr>梯度消失/爆炸</vt:lpstr>
      <vt:lpstr>长期依赖问题</vt:lpstr>
      <vt:lpstr>长期依赖问题</vt:lpstr>
      <vt:lpstr>长短时记忆神经网络：LSTM</vt:lpstr>
      <vt:lpstr>LSTM的各种变体</vt:lpstr>
      <vt:lpstr>GRU</vt:lpstr>
      <vt:lpstr>堆叠循环神经网络</vt:lpstr>
      <vt:lpstr>双向循环神经网络</vt:lpstr>
      <vt:lpstr>扩展到图结构</vt:lpstr>
      <vt:lpstr>扩展到图结构</vt:lpstr>
      <vt:lpstr>递归神经网络</vt:lpstr>
      <vt:lpstr>递归神经网络</vt:lpstr>
      <vt:lpstr>递归神经网络</vt:lpstr>
      <vt:lpstr>图网络</vt:lpstr>
      <vt:lpstr>循环网络应用</vt:lpstr>
      <vt:lpstr>语言模型</vt:lpstr>
      <vt:lpstr>语言模型</vt:lpstr>
      <vt:lpstr>生成LINUX内核代码</vt:lpstr>
      <vt:lpstr>作词机</vt:lpstr>
      <vt:lpstr>作诗</vt:lpstr>
      <vt:lpstr>传统统计机器翻译</vt:lpstr>
      <vt:lpstr>基于序列到序列的机器翻译</vt:lpstr>
      <vt:lpstr>看图说话</vt:lpstr>
      <vt:lpstr>看图说话</vt:lpstr>
      <vt:lpstr>Visual Question Answering (VQA)</vt:lpstr>
      <vt:lpstr>写字</vt:lpstr>
      <vt:lpstr>Making Neural Nets Great Again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1771</cp:revision>
  <dcterms:created xsi:type="dcterms:W3CDTF">2009-03-19T21:17:53Z</dcterms:created>
  <dcterms:modified xsi:type="dcterms:W3CDTF">2018-11-29T15:51:49Z</dcterms:modified>
</cp:coreProperties>
</file>